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4"/>
  </p:sldMasterIdLst>
  <p:notesMasterIdLst>
    <p:notesMasterId r:id="rId7"/>
  </p:notesMasterIdLst>
  <p:handoutMasterIdLst>
    <p:handoutMasterId r:id="rId8"/>
  </p:handoutMasterIdLst>
  <p:sldIdLst>
    <p:sldId id="283" r:id="rId5"/>
    <p:sldId id="284" r:id="rId6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  <a:srgbClr val="FF00FF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815F7D-4F20-4690-8CDB-B201613813DC}" v="1" dt="2022-08-04T04:44:23.4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4" d="100"/>
          <a:sy n="124" d="100"/>
        </p:scale>
        <p:origin x="122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07"/>
        <p:guide pos="21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相馬 圭治" userId="S::soma.keiji@teamskibanofficial.onmicrosoft.com::40ce23d4-ebb4-47f6-929c-f1331bdc373c" providerId="AD" clId="Web-{93815F7D-4F20-4690-8CDB-B201613813DC}"/>
    <pc:docChg chg="modSld">
      <pc:chgData name="相馬 圭治" userId="S::soma.keiji@teamskibanofficial.onmicrosoft.com::40ce23d4-ebb4-47f6-929c-f1331bdc373c" providerId="AD" clId="Web-{93815F7D-4F20-4690-8CDB-B201613813DC}" dt="2022-08-04T05:22:05.937" v="86" actId="20577"/>
      <pc:docMkLst>
        <pc:docMk/>
      </pc:docMkLst>
      <pc:sldChg chg="modSp">
        <pc:chgData name="相馬 圭治" userId="S::soma.keiji@teamskibanofficial.onmicrosoft.com::40ce23d4-ebb4-47f6-929c-f1331bdc373c" providerId="AD" clId="Web-{93815F7D-4F20-4690-8CDB-B201613813DC}" dt="2022-08-04T05:22:05.937" v="86" actId="20577"/>
        <pc:sldMkLst>
          <pc:docMk/>
          <pc:sldMk cId="2093377470" sldId="284"/>
        </pc:sldMkLst>
        <pc:graphicFrameChg chg="modGraphic">
          <ac:chgData name="相馬 圭治" userId="S::soma.keiji@teamskibanofficial.onmicrosoft.com::40ce23d4-ebb4-47f6-929c-f1331bdc373c" providerId="AD" clId="Web-{93815F7D-4F20-4690-8CDB-B201613813DC}" dt="2022-08-04T05:22:05.937" v="86" actId="20577"/>
          <ac:graphicFrameMkLst>
            <pc:docMk/>
            <pc:sldMk cId="2093377470" sldId="284"/>
            <ac:graphicFrameMk id="6" creationId="{00000000-0000-0000-0000-000000000000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3C85D-A4CD-479B-BA68-E85EE574B9E4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85F3AE5-8353-4A05-8F79-D6B00FD7BC1C}">
      <dgm:prSet phldrT="[テキスト]" custT="1"/>
      <dgm:spPr/>
      <dgm:t>
        <a:bodyPr/>
        <a:lstStyle/>
        <a:p>
          <a:r>
            <a:rPr kumimoji="1" lang="ja-JP" altLang="en-US" sz="2000"/>
            <a:t>訓練科設定の背景</a:t>
          </a:r>
          <a:r>
            <a:rPr kumimoji="1" lang="en-US" altLang="ja-JP" sz="2000"/>
            <a:t/>
          </a:r>
          <a:br>
            <a:rPr kumimoji="1" lang="en-US" altLang="ja-JP" sz="2000"/>
          </a:br>
          <a:r>
            <a:rPr kumimoji="1" lang="ja-JP" altLang="en-US" sz="1600"/>
            <a:t>（科を取り巻く環境）</a:t>
          </a:r>
        </a:p>
      </dgm:t>
    </dgm:pt>
    <dgm:pt modelId="{BB879D9C-8E71-4062-BD74-BFAB0319D60D}" type="par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CCBA5D32-3B25-4B68-9FD5-58D67CFEBD53}" type="sib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2D0151A4-771E-44F2-A80B-CF8F39875F0B}">
      <dgm:prSet phldrT="[テキスト]" custT="1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sz="1800" dirty="0" smtClean="0">
              <a:solidFill>
                <a:schemeClr val="tx1"/>
              </a:solidFill>
            </a:rPr>
            <a:t>昨今、社会</a:t>
          </a:r>
          <a:r>
            <a:rPr kumimoji="1" lang="ja-JP" altLang="en-US" sz="1800" dirty="0">
              <a:solidFill>
                <a:schemeClr val="tx1"/>
              </a:solidFill>
            </a:rPr>
            <a:t>全体で人手不足の</a:t>
          </a:r>
          <a:r>
            <a:rPr kumimoji="1" lang="ja-JP" altLang="en-US" sz="1800" dirty="0" smtClean="0">
              <a:solidFill>
                <a:schemeClr val="tx1"/>
              </a:solidFill>
            </a:rPr>
            <a:t>深刻化が問題となっている。</a:t>
          </a:r>
          <a:r>
            <a:rPr kumimoji="1" lang="ja-JP" altLang="en-US" sz="1800" dirty="0">
              <a:solidFill>
                <a:schemeClr val="tx1"/>
              </a:solidFill>
            </a:rPr>
            <a:t>特に製造業で</a:t>
          </a:r>
          <a:r>
            <a:rPr kumimoji="1" lang="ja-JP" altLang="en-US" sz="1800" dirty="0" smtClean="0">
              <a:solidFill>
                <a:schemeClr val="tx1"/>
              </a:solidFill>
            </a:rPr>
            <a:t>は、</a:t>
          </a:r>
          <a:r>
            <a:rPr kumimoji="1" lang="ja-JP" sz="1800" dirty="0" smtClean="0">
              <a:solidFill>
                <a:schemeClr val="tx1"/>
              </a:solidFill>
            </a:rPr>
            <a:t>デスクワーク</a:t>
          </a:r>
          <a:r>
            <a:rPr kumimoji="1" lang="ja-JP" sz="1800" dirty="0">
              <a:solidFill>
                <a:schemeClr val="tx1"/>
              </a:solidFill>
            </a:rPr>
            <a:t>から現場まで幅広く対応できる人材が</a:t>
          </a:r>
          <a:r>
            <a:rPr kumimoji="1" lang="ja-JP" altLang="en-US" sz="1800" dirty="0">
              <a:solidFill>
                <a:schemeClr val="tx1"/>
              </a:solidFill>
            </a:rPr>
            <a:t>求められて</a:t>
          </a:r>
          <a:r>
            <a:rPr kumimoji="1" lang="ja-JP" altLang="en-US" sz="1800" dirty="0" smtClean="0">
              <a:solidFill>
                <a:schemeClr val="tx1"/>
              </a:solidFill>
            </a:rPr>
            <a:t>いる。そのため、</a:t>
          </a:r>
          <a:r>
            <a:rPr kumimoji="1" lang="ja-JP" altLang="en-US" sz="1800" dirty="0">
              <a:solidFill>
                <a:schemeClr val="tx1"/>
              </a:solidFill>
            </a:rPr>
            <a:t>設計</a:t>
          </a:r>
          <a:r>
            <a:rPr kumimoji="1" lang="ja-JP" altLang="en-US" sz="1800" dirty="0" smtClean="0">
              <a:solidFill>
                <a:schemeClr val="tx1"/>
              </a:solidFill>
            </a:rPr>
            <a:t>補助</a:t>
          </a:r>
          <a:r>
            <a:rPr kumimoji="1" lang="ja-JP" altLang="en-US" sz="1800" dirty="0" smtClean="0">
              <a:solidFill>
                <a:schemeClr val="tx1"/>
              </a:solidFill>
              <a:latin typeface="Calibri"/>
            </a:rPr>
            <a:t>、</a:t>
          </a:r>
          <a:r>
            <a:rPr kumimoji="1" lang="ja-JP" altLang="en-US" sz="1800" dirty="0">
              <a:solidFill>
                <a:schemeClr val="tx1"/>
              </a:solidFill>
            </a:rPr>
            <a:t>財務管理</a:t>
          </a:r>
          <a:r>
            <a:rPr kumimoji="1" lang="ja-JP" altLang="en-US" sz="1800" dirty="0" smtClean="0">
              <a:solidFill>
                <a:schemeClr val="tx1"/>
              </a:solidFill>
            </a:rPr>
            <a:t>、</a:t>
          </a:r>
          <a:r>
            <a:rPr kumimoji="1" lang="en-US" altLang="ja-JP" sz="1800" dirty="0" smtClean="0">
              <a:solidFill>
                <a:schemeClr val="tx1"/>
              </a:solidFill>
            </a:rPr>
            <a:t>NC</a:t>
          </a:r>
          <a:r>
            <a:rPr kumimoji="1" lang="ja-JP" altLang="en-US" sz="1800" dirty="0">
              <a:solidFill>
                <a:schemeClr val="tx1"/>
              </a:solidFill>
            </a:rPr>
            <a:t>工作機械のオペレート</a:t>
          </a:r>
          <a:r>
            <a:rPr kumimoji="1" lang="ja-JP" altLang="en-US" sz="1800" dirty="0">
              <a:solidFill>
                <a:schemeClr val="tx1"/>
              </a:solidFill>
              <a:latin typeface="Calibri"/>
            </a:rPr>
            <a:t>及び製品の品質管理</a:t>
          </a:r>
          <a:r>
            <a:rPr kumimoji="1" lang="ja-JP" altLang="en-US" sz="1800" dirty="0">
              <a:solidFill>
                <a:schemeClr val="tx1"/>
              </a:solidFill>
            </a:rPr>
            <a:t>といった多岐にわたる業務</a:t>
          </a:r>
          <a:r>
            <a:rPr lang="ja-JP" altLang="en-US" sz="1800" dirty="0">
              <a:solidFill>
                <a:schemeClr val="tx1"/>
              </a:solidFill>
            </a:rPr>
            <a:t>ができる人材が</a:t>
          </a:r>
          <a:r>
            <a:rPr kumimoji="1" lang="ja-JP" altLang="en-US" sz="1800" dirty="0">
              <a:solidFill>
                <a:schemeClr val="tx1"/>
              </a:solidFill>
            </a:rPr>
            <a:t>求められている</a:t>
          </a:r>
          <a:r>
            <a:rPr kumimoji="1" lang="ja-JP" altLang="en-US" sz="1800" dirty="0" smtClean="0">
              <a:solidFill>
                <a:schemeClr val="tx1"/>
              </a:solidFill>
            </a:rPr>
            <a:t>。</a:t>
          </a:r>
          <a:endParaRPr kumimoji="1" lang="ja-JP" sz="1800" dirty="0">
            <a:solidFill>
              <a:schemeClr val="tx1"/>
            </a:solidFill>
          </a:endParaRPr>
        </a:p>
      </dgm:t>
    </dgm:pt>
    <dgm:pt modelId="{757ACDA0-95A9-41A1-9408-0FBA4D356668}" type="par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DD1E991A-4796-479B-AF67-A1AC207A51C0}" type="sib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4AA6EFB4-11A6-4388-8F49-9DD5B7B3ACCB}">
      <dgm:prSet phldrT="[テキスト]" custT="1"/>
      <dgm:spPr/>
      <dgm:t>
        <a:bodyPr/>
        <a:lstStyle/>
        <a:p>
          <a:r>
            <a:rPr kumimoji="1" lang="ja-JP" altLang="en-US" sz="2000"/>
            <a:t>対象者</a:t>
          </a:r>
        </a:p>
      </dgm:t>
    </dgm:pt>
    <dgm:pt modelId="{C57BC590-3640-4259-BED9-701C800173EC}" type="par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B922D7DB-7C41-49CC-8265-180EAA52F66B}" type="sib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574F4D92-298C-40CF-B7B0-383748A4FEC4}">
      <dgm:prSet phldrT="[テキスト]" custT="1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sz="1800" dirty="0"/>
            <a:t>機械製造業において、</a:t>
          </a:r>
          <a:r>
            <a:rPr kumimoji="1" lang="en-US" altLang="en-US" sz="1800" dirty="0"/>
            <a:t>CAD</a:t>
          </a:r>
          <a:r>
            <a:rPr kumimoji="1" lang="ja-JP" altLang="en-US" sz="1800" dirty="0"/>
            <a:t>などを利用したサポート業務に従事しようと</a:t>
          </a:r>
          <a:r>
            <a:rPr kumimoji="1" lang="ja-JP" altLang="en-US" sz="1800" dirty="0" smtClean="0"/>
            <a:t>する方</a:t>
          </a:r>
          <a:endParaRPr kumimoji="1" lang="ja-JP" altLang="en-US" sz="1800" dirty="0"/>
        </a:p>
      </dgm:t>
    </dgm:pt>
    <dgm:pt modelId="{2C74415F-BCD8-4E68-9AE6-E3A1EE02224B}" type="par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65A34E15-73F1-4703-A310-FA9F46DF09D4}" type="sib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48C85C46-34C8-4D74-9F1C-5ED612173469}">
      <dgm:prSet phldrT="[テキスト]" custT="1"/>
      <dgm:spPr/>
      <dgm:t>
        <a:bodyPr/>
        <a:lstStyle/>
        <a:p>
          <a:r>
            <a:rPr kumimoji="1" lang="ja-JP" altLang="en-US" sz="2000" dirty="0"/>
            <a:t>具体的な</a:t>
          </a:r>
          <a:r>
            <a:rPr kumimoji="1" lang="ja-JP" altLang="en-US" sz="2000" dirty="0" smtClean="0"/>
            <a:t>人材像</a:t>
          </a:r>
          <a:endParaRPr kumimoji="1" lang="ja-JP" altLang="en-US" sz="1600" dirty="0"/>
        </a:p>
      </dgm:t>
    </dgm:pt>
    <dgm:pt modelId="{F071B2B0-716F-46DC-AC85-8E415B5CDFFC}" type="par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FB00C480-BFD2-4184-A2B1-8A10D0FFBC60}" type="sib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63FC58F7-8213-43E5-B7A6-7DA45CCF16A1}">
      <dgm:prSet phldrT="[テキスト]" custT="1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sz="1600"/>
            <a:t>機械製図を理解し、設計補助業務のための</a:t>
          </a:r>
          <a:r>
            <a:rPr kumimoji="1" lang="en-US" altLang="en-US" sz="1600"/>
            <a:t>CAD</a:t>
          </a:r>
          <a:r>
            <a:rPr kumimoji="1" lang="ja-JP" altLang="en-US" sz="1600"/>
            <a:t>による図面の編集や修正ができる。</a:t>
          </a:r>
        </a:p>
      </dgm:t>
    </dgm:pt>
    <dgm:pt modelId="{C1A4B84B-827B-410F-92CC-B2E8A642AE10}" type="par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7305E759-8D7F-4F07-8BE6-D3ADB622A343}" type="sib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A6DB118F-81F0-4F3F-84FC-BF972B29EC41}">
      <dgm:prSet phldrT="[テキスト]" custT="1"/>
      <dgm:spPr/>
      <dgm:t>
        <a:bodyPr/>
        <a:lstStyle/>
        <a:p>
          <a:r>
            <a:rPr lang="ja-JP" sz="2000" dirty="0"/>
            <a:t>就職できる</a:t>
          </a:r>
          <a:r>
            <a:rPr lang="ja-JP" altLang="en-US" sz="2000" dirty="0" smtClean="0"/>
            <a:t>職種</a:t>
          </a:r>
          <a:endParaRPr kumimoji="1" lang="ja-JP" altLang="en-US" sz="1600" dirty="0"/>
        </a:p>
      </dgm:t>
    </dgm:pt>
    <dgm:pt modelId="{1D922E4F-36F6-4916-94CD-C6B3E582F227}" type="par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F88E85BC-0817-4DAF-8922-D9BDD4D00DB7}" type="sib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B956B159-8F97-4306-9340-9BAF91747F4A}">
      <dgm:prSet phldrT="[テキスト]" custT="1"/>
      <dgm:spPr/>
      <dgm:t>
        <a:bodyPr/>
        <a:lstStyle/>
        <a:p>
          <a:pPr>
            <a:spcAft>
              <a:spcPts val="0"/>
            </a:spcAft>
          </a:pPr>
          <a:r>
            <a:rPr kumimoji="1" lang="en-US" altLang="en-US" sz="1800" dirty="0">
              <a:solidFill>
                <a:schemeClr val="tx1"/>
              </a:solidFill>
            </a:rPr>
            <a:t>CAD</a:t>
          </a:r>
          <a:r>
            <a:rPr kumimoji="1" lang="ja-JP" altLang="en-US" sz="1800" dirty="0">
              <a:solidFill>
                <a:schemeClr val="tx1"/>
              </a:solidFill>
            </a:rPr>
            <a:t>オペレータ、</a:t>
          </a:r>
          <a:r>
            <a:rPr kumimoji="1" lang="en-US" altLang="ja-JP" sz="1800" dirty="0">
              <a:solidFill>
                <a:schemeClr val="tx1"/>
              </a:solidFill>
            </a:rPr>
            <a:t>NC</a:t>
          </a:r>
          <a:r>
            <a:rPr kumimoji="1" lang="ja-JP" altLang="en-US" sz="1800" dirty="0">
              <a:solidFill>
                <a:schemeClr val="tx1"/>
              </a:solidFill>
            </a:rPr>
            <a:t>オペレータ、設計補助者</a:t>
          </a:r>
          <a:r>
            <a:rPr kumimoji="1" lang="ja-JP" altLang="en-US" sz="1800" dirty="0" smtClean="0">
              <a:solidFill>
                <a:schemeClr val="tx1"/>
              </a:solidFill>
            </a:rPr>
            <a:t>、　　営業事務　等</a:t>
          </a:r>
          <a:endParaRPr kumimoji="1" lang="ja-JP" altLang="en-US" sz="1800" dirty="0">
            <a:solidFill>
              <a:schemeClr val="tx1"/>
            </a:solidFill>
          </a:endParaRPr>
        </a:p>
      </dgm:t>
    </dgm:pt>
    <dgm:pt modelId="{97F02603-44A0-4618-B7EE-CD2279ABF09F}" type="par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5CE9D62A-60A0-47D4-8878-8922E34FDE52}" type="sib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3C2AE83C-043C-4539-8463-C4691145273E}">
      <dgm:prSet phldrT="[テキスト]" custT="1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sz="1600"/>
            <a:t>製造業の原価計算と財務会計に関する実務を習得し、工場管理部門のサポート業務ができる。</a:t>
          </a:r>
        </a:p>
      </dgm:t>
    </dgm:pt>
    <dgm:pt modelId="{2B1BF18B-B4BB-4482-8AC3-A6C38BEFBA8A}" type="parTrans" cxnId="{82148A9D-ACF1-4706-B558-282C61B078BC}">
      <dgm:prSet/>
      <dgm:spPr/>
      <dgm:t>
        <a:bodyPr/>
        <a:lstStyle/>
        <a:p>
          <a:endParaRPr kumimoji="1" lang="ja-JP" altLang="en-US"/>
        </a:p>
      </dgm:t>
    </dgm:pt>
    <dgm:pt modelId="{788DF186-7B9C-4BE4-AFBF-6A8BAE8A6679}" type="sibTrans" cxnId="{82148A9D-ACF1-4706-B558-282C61B078BC}">
      <dgm:prSet/>
      <dgm:spPr/>
      <dgm:t>
        <a:bodyPr/>
        <a:lstStyle/>
        <a:p>
          <a:endParaRPr kumimoji="1" lang="ja-JP" altLang="en-US"/>
        </a:p>
      </dgm:t>
    </dgm:pt>
    <dgm:pt modelId="{29CA644A-63BA-4A88-B4EA-6E8F47EDE4B6}">
      <dgm:prSet phldrT="[テキスト]" custT="1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sz="1600"/>
            <a:t>製造業の生産管理・品質管理業務を理解し、ＮＣ工作機械オペレーションのサポート業務ができる。</a:t>
          </a:r>
        </a:p>
      </dgm:t>
    </dgm:pt>
    <dgm:pt modelId="{5911DA2E-CD1F-401D-A896-762D11A9F091}" type="parTrans" cxnId="{6092D120-D729-4471-AE2E-7DFC288672FB}">
      <dgm:prSet/>
      <dgm:spPr/>
      <dgm:t>
        <a:bodyPr/>
        <a:lstStyle/>
        <a:p>
          <a:endParaRPr kumimoji="1" lang="ja-JP" altLang="en-US"/>
        </a:p>
      </dgm:t>
    </dgm:pt>
    <dgm:pt modelId="{05AC68DB-71E2-404E-B44E-E7B8F434BBA5}" type="sibTrans" cxnId="{6092D120-D729-4471-AE2E-7DFC288672FB}">
      <dgm:prSet/>
      <dgm:spPr/>
      <dgm:t>
        <a:bodyPr/>
        <a:lstStyle/>
        <a:p>
          <a:endParaRPr kumimoji="1" lang="ja-JP" altLang="en-US"/>
        </a:p>
      </dgm:t>
    </dgm:pt>
    <dgm:pt modelId="{7D35D4E9-513E-4E1A-8F1C-948C62BDB24E}" type="pres">
      <dgm:prSet presAssocID="{1AA3C85D-A4CD-479B-BA68-E85EE574B9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9072AD2-DAB1-4696-88A9-B8889C530B89}" type="pres">
      <dgm:prSet presAssocID="{585F3AE5-8353-4A05-8F79-D6B00FD7BC1C}" presName="linNode" presStyleCnt="0"/>
      <dgm:spPr/>
    </dgm:pt>
    <dgm:pt modelId="{40B9BB2B-E8A7-44B4-B6A3-F762F9F9D84A}" type="pres">
      <dgm:prSet presAssocID="{585F3AE5-8353-4A05-8F79-D6B00FD7BC1C}" presName="parentText" presStyleLbl="node1" presStyleIdx="0" presStyleCnt="4" custScaleX="93267" custScaleY="12208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14AE5E-0D16-4788-BDEC-79963AE506F9}" type="pres">
      <dgm:prSet presAssocID="{585F3AE5-8353-4A05-8F79-D6B00FD7BC1C}" presName="descendantText" presStyleLbl="alignAccFollowNode1" presStyleIdx="0" presStyleCnt="4" custScaleX="109263" custScaleY="15992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B8BB4DD-83CF-4AA0-97B8-55C8E9ED6FFD}" type="pres">
      <dgm:prSet presAssocID="{CCBA5D32-3B25-4B68-9FD5-58D67CFEBD53}" presName="sp" presStyleCnt="0"/>
      <dgm:spPr/>
    </dgm:pt>
    <dgm:pt modelId="{4A8E965E-7516-41C1-BD73-E76D65DCAB4D}" type="pres">
      <dgm:prSet presAssocID="{4AA6EFB4-11A6-4388-8F49-9DD5B7B3ACCB}" presName="linNode" presStyleCnt="0"/>
      <dgm:spPr/>
    </dgm:pt>
    <dgm:pt modelId="{A2E4C18B-4839-4967-9954-0316F07180CF}" type="pres">
      <dgm:prSet presAssocID="{4AA6EFB4-11A6-4388-8F49-9DD5B7B3ACCB}" presName="parentText" presStyleLbl="node1" presStyleIdx="1" presStyleCnt="4" custScaleX="93267" custScaleY="36990" custLinFactNeighborX="-27" custLinFactNeighborY="-316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B99BC-8B40-40A5-8BFA-D9FB1C1742FD}" type="pres">
      <dgm:prSet presAssocID="{4AA6EFB4-11A6-4388-8F49-9DD5B7B3ACCB}" presName="descendantText" presStyleLbl="alignAccFollowNode1" presStyleIdx="1" presStyleCnt="4" custScaleX="109263" custScaleY="44275" custLinFactNeighborX="-869" custLinFactNeighborY="-39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0CDA88-661D-42E9-97BE-E86CBD7345A6}" type="pres">
      <dgm:prSet presAssocID="{B922D7DB-7C41-49CC-8265-180EAA52F66B}" presName="sp" presStyleCnt="0"/>
      <dgm:spPr/>
    </dgm:pt>
    <dgm:pt modelId="{B1800751-0DB6-46F1-B86D-156921BC9BC8}" type="pres">
      <dgm:prSet presAssocID="{48C85C46-34C8-4D74-9F1C-5ED612173469}" presName="linNode" presStyleCnt="0"/>
      <dgm:spPr/>
    </dgm:pt>
    <dgm:pt modelId="{FC4340DA-2F9E-43EB-AD94-6DC3E079EC21}" type="pres">
      <dgm:prSet presAssocID="{48C85C46-34C8-4D74-9F1C-5ED612173469}" presName="parentText" presStyleLbl="node1" presStyleIdx="2" presStyleCnt="4" custScaleX="93267" custScaleY="72388" custLinFactNeighborY="-2849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5EB0C9-2C0F-423F-A146-A5594E7F41BC}" type="pres">
      <dgm:prSet presAssocID="{48C85C46-34C8-4D74-9F1C-5ED612173469}" presName="descendantText" presStyleLbl="alignAccFollowNode1" presStyleIdx="2" presStyleCnt="4" custScaleX="109263" custScaleY="93550" custLinFactNeighborY="-356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345BAFF-DB5A-41B4-A3EE-F968A538F525}" type="pres">
      <dgm:prSet presAssocID="{FB00C480-BFD2-4184-A2B1-8A10D0FFBC60}" presName="sp" presStyleCnt="0"/>
      <dgm:spPr/>
    </dgm:pt>
    <dgm:pt modelId="{AF436CA8-30C4-45B6-8C20-EDD73C17B646}" type="pres">
      <dgm:prSet presAssocID="{A6DB118F-81F0-4F3F-84FC-BF972B29EC41}" presName="linNode" presStyleCnt="0"/>
      <dgm:spPr/>
    </dgm:pt>
    <dgm:pt modelId="{2467018A-9B9A-4164-9AD9-524426A3285C}" type="pres">
      <dgm:prSet presAssocID="{A6DB118F-81F0-4F3F-84FC-BF972B29EC41}" presName="parentText" presStyleLbl="node1" presStyleIdx="3" presStyleCnt="4" custScaleX="93267" custScaleY="3338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25C72D-FE00-410D-86E4-B2E7129C627B}" type="pres">
      <dgm:prSet presAssocID="{A6DB118F-81F0-4F3F-84FC-BF972B29EC41}" presName="descendantText" presStyleLbl="alignAccFollowNode1" presStyleIdx="3" presStyleCnt="4" custScaleX="109263" custScaleY="3995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184EE23-85DA-4203-9C14-02E4BBB9A407}" srcId="{1AA3C85D-A4CD-479B-BA68-E85EE574B9E4}" destId="{585F3AE5-8353-4A05-8F79-D6B00FD7BC1C}" srcOrd="0" destOrd="0" parTransId="{BB879D9C-8E71-4062-BD74-BFAB0319D60D}" sibTransId="{CCBA5D32-3B25-4B68-9FD5-58D67CFEBD53}"/>
    <dgm:cxn modelId="{E9DF7E44-D634-4D2D-B19C-578CC0435750}" type="presOf" srcId="{48C85C46-34C8-4D74-9F1C-5ED612173469}" destId="{FC4340DA-2F9E-43EB-AD94-6DC3E079EC21}" srcOrd="0" destOrd="0" presId="urn:microsoft.com/office/officeart/2005/8/layout/vList5"/>
    <dgm:cxn modelId="{0540F1BA-883C-4D2F-8B3E-844DAC7053B9}" srcId="{1AA3C85D-A4CD-479B-BA68-E85EE574B9E4}" destId="{48C85C46-34C8-4D74-9F1C-5ED612173469}" srcOrd="2" destOrd="0" parTransId="{F071B2B0-716F-46DC-AC85-8E415B5CDFFC}" sibTransId="{FB00C480-BFD2-4184-A2B1-8A10D0FFBC60}"/>
    <dgm:cxn modelId="{CE80A790-4344-4E19-A827-B67DAEFEAB1F}" srcId="{A6DB118F-81F0-4F3F-84FC-BF972B29EC41}" destId="{B956B159-8F97-4306-9340-9BAF91747F4A}" srcOrd="0" destOrd="0" parTransId="{97F02603-44A0-4618-B7EE-CD2279ABF09F}" sibTransId="{5CE9D62A-60A0-47D4-8878-8922E34FDE52}"/>
    <dgm:cxn modelId="{1E798BAA-C385-4845-8A85-A8A3BA620360}" srcId="{48C85C46-34C8-4D74-9F1C-5ED612173469}" destId="{63FC58F7-8213-43E5-B7A6-7DA45CCF16A1}" srcOrd="0" destOrd="0" parTransId="{C1A4B84B-827B-410F-92CC-B2E8A642AE10}" sibTransId="{7305E759-8D7F-4F07-8BE6-D3ADB622A343}"/>
    <dgm:cxn modelId="{B8D8B449-0F20-4243-A303-2BB701B70F2E}" type="presOf" srcId="{3C2AE83C-043C-4539-8463-C4691145273E}" destId="{2D5EB0C9-2C0F-423F-A146-A5594E7F41BC}" srcOrd="0" destOrd="1" presId="urn:microsoft.com/office/officeart/2005/8/layout/vList5"/>
    <dgm:cxn modelId="{15863CE9-73E0-45D9-8D1C-09CE1A72C719}" type="presOf" srcId="{29CA644A-63BA-4A88-B4EA-6E8F47EDE4B6}" destId="{2D5EB0C9-2C0F-423F-A146-A5594E7F41BC}" srcOrd="0" destOrd="2" presId="urn:microsoft.com/office/officeart/2005/8/layout/vList5"/>
    <dgm:cxn modelId="{4491AC92-7B99-4523-8FA6-CBFAF7637B0C}" type="presOf" srcId="{4AA6EFB4-11A6-4388-8F49-9DD5B7B3ACCB}" destId="{A2E4C18B-4839-4967-9954-0316F07180CF}" srcOrd="0" destOrd="0" presId="urn:microsoft.com/office/officeart/2005/8/layout/vList5"/>
    <dgm:cxn modelId="{786409F7-812D-4864-81A8-8636BC648C68}" type="presOf" srcId="{574F4D92-298C-40CF-B7B0-383748A4FEC4}" destId="{232B99BC-8B40-40A5-8BFA-D9FB1C1742FD}" srcOrd="0" destOrd="0" presId="urn:microsoft.com/office/officeart/2005/8/layout/vList5"/>
    <dgm:cxn modelId="{D3D8EABC-E5CF-433B-AB9E-C209F8F9B94E}" type="presOf" srcId="{585F3AE5-8353-4A05-8F79-D6B00FD7BC1C}" destId="{40B9BB2B-E8A7-44B4-B6A3-F762F9F9D84A}" srcOrd="0" destOrd="0" presId="urn:microsoft.com/office/officeart/2005/8/layout/vList5"/>
    <dgm:cxn modelId="{7E598581-C111-44C7-BC95-738E1A91CB4C}" type="presOf" srcId="{B956B159-8F97-4306-9340-9BAF91747F4A}" destId="{F125C72D-FE00-410D-86E4-B2E7129C627B}" srcOrd="0" destOrd="0" presId="urn:microsoft.com/office/officeart/2005/8/layout/vList5"/>
    <dgm:cxn modelId="{C33AB14C-A93B-4A0C-8CC4-261FC26182BC}" type="presOf" srcId="{A6DB118F-81F0-4F3F-84FC-BF972B29EC41}" destId="{2467018A-9B9A-4164-9AD9-524426A3285C}" srcOrd="0" destOrd="0" presId="urn:microsoft.com/office/officeart/2005/8/layout/vList5"/>
    <dgm:cxn modelId="{2F8CAE40-478A-43A9-8EA7-194E848AF370}" srcId="{1AA3C85D-A4CD-479B-BA68-E85EE574B9E4}" destId="{4AA6EFB4-11A6-4388-8F49-9DD5B7B3ACCB}" srcOrd="1" destOrd="0" parTransId="{C57BC590-3640-4259-BED9-701C800173EC}" sibTransId="{B922D7DB-7C41-49CC-8265-180EAA52F66B}"/>
    <dgm:cxn modelId="{B8120A4A-05B7-4316-8630-1CD5833F3A9F}" type="presOf" srcId="{63FC58F7-8213-43E5-B7A6-7DA45CCF16A1}" destId="{2D5EB0C9-2C0F-423F-A146-A5594E7F41BC}" srcOrd="0" destOrd="0" presId="urn:microsoft.com/office/officeart/2005/8/layout/vList5"/>
    <dgm:cxn modelId="{6092D120-D729-4471-AE2E-7DFC288672FB}" srcId="{48C85C46-34C8-4D74-9F1C-5ED612173469}" destId="{29CA644A-63BA-4A88-B4EA-6E8F47EDE4B6}" srcOrd="2" destOrd="0" parTransId="{5911DA2E-CD1F-401D-A896-762D11A9F091}" sibTransId="{05AC68DB-71E2-404E-B44E-E7B8F434BBA5}"/>
    <dgm:cxn modelId="{E7F8E2B3-9CAF-48D0-9D7B-89BA861F826E}" type="presOf" srcId="{2D0151A4-771E-44F2-A80B-CF8F39875F0B}" destId="{1214AE5E-0D16-4788-BDEC-79963AE506F9}" srcOrd="0" destOrd="0" presId="urn:microsoft.com/office/officeart/2005/8/layout/vList5"/>
    <dgm:cxn modelId="{DC1D2953-629C-4413-86BF-2F68C9361AD5}" srcId="{585F3AE5-8353-4A05-8F79-D6B00FD7BC1C}" destId="{2D0151A4-771E-44F2-A80B-CF8F39875F0B}" srcOrd="0" destOrd="0" parTransId="{757ACDA0-95A9-41A1-9408-0FBA4D356668}" sibTransId="{DD1E991A-4796-479B-AF67-A1AC207A51C0}"/>
    <dgm:cxn modelId="{1B531383-A6FF-4B63-8BD0-5FFBE8910323}" type="presOf" srcId="{1AA3C85D-A4CD-479B-BA68-E85EE574B9E4}" destId="{7D35D4E9-513E-4E1A-8F1C-948C62BDB24E}" srcOrd="0" destOrd="0" presId="urn:microsoft.com/office/officeart/2005/8/layout/vList5"/>
    <dgm:cxn modelId="{F83454DC-DE7A-4F94-8002-4447F0D568BC}" srcId="{4AA6EFB4-11A6-4388-8F49-9DD5B7B3ACCB}" destId="{574F4D92-298C-40CF-B7B0-383748A4FEC4}" srcOrd="0" destOrd="0" parTransId="{2C74415F-BCD8-4E68-9AE6-E3A1EE02224B}" sibTransId="{65A34E15-73F1-4703-A310-FA9F46DF09D4}"/>
    <dgm:cxn modelId="{82148A9D-ACF1-4706-B558-282C61B078BC}" srcId="{48C85C46-34C8-4D74-9F1C-5ED612173469}" destId="{3C2AE83C-043C-4539-8463-C4691145273E}" srcOrd="1" destOrd="0" parTransId="{2B1BF18B-B4BB-4482-8AC3-A6C38BEFBA8A}" sibTransId="{788DF186-7B9C-4BE4-AFBF-6A8BAE8A6679}"/>
    <dgm:cxn modelId="{B8DABFF8-F7B1-42B2-A9C2-B4D0DEDD7172}" srcId="{1AA3C85D-A4CD-479B-BA68-E85EE574B9E4}" destId="{A6DB118F-81F0-4F3F-84FC-BF972B29EC41}" srcOrd="3" destOrd="0" parTransId="{1D922E4F-36F6-4916-94CD-C6B3E582F227}" sibTransId="{F88E85BC-0817-4DAF-8922-D9BDD4D00DB7}"/>
    <dgm:cxn modelId="{2F919AFC-0C3F-4D15-BC6F-5E1B9719837A}" type="presParOf" srcId="{7D35D4E9-513E-4E1A-8F1C-948C62BDB24E}" destId="{99072AD2-DAB1-4696-88A9-B8889C530B89}" srcOrd="0" destOrd="0" presId="urn:microsoft.com/office/officeart/2005/8/layout/vList5"/>
    <dgm:cxn modelId="{3A19421C-5046-4462-8699-7C54F99A6467}" type="presParOf" srcId="{99072AD2-DAB1-4696-88A9-B8889C530B89}" destId="{40B9BB2B-E8A7-44B4-B6A3-F762F9F9D84A}" srcOrd="0" destOrd="0" presId="urn:microsoft.com/office/officeart/2005/8/layout/vList5"/>
    <dgm:cxn modelId="{0B656158-E442-4184-8525-FDF15C705F54}" type="presParOf" srcId="{99072AD2-DAB1-4696-88A9-B8889C530B89}" destId="{1214AE5E-0D16-4788-BDEC-79963AE506F9}" srcOrd="1" destOrd="0" presId="urn:microsoft.com/office/officeart/2005/8/layout/vList5"/>
    <dgm:cxn modelId="{12DCFD81-A54B-469E-8737-2A68CA821A65}" type="presParOf" srcId="{7D35D4E9-513E-4E1A-8F1C-948C62BDB24E}" destId="{DB8BB4DD-83CF-4AA0-97B8-55C8E9ED6FFD}" srcOrd="1" destOrd="0" presId="urn:microsoft.com/office/officeart/2005/8/layout/vList5"/>
    <dgm:cxn modelId="{B93F26A0-D706-4F81-A095-91AB4B402E32}" type="presParOf" srcId="{7D35D4E9-513E-4E1A-8F1C-948C62BDB24E}" destId="{4A8E965E-7516-41C1-BD73-E76D65DCAB4D}" srcOrd="2" destOrd="0" presId="urn:microsoft.com/office/officeart/2005/8/layout/vList5"/>
    <dgm:cxn modelId="{9DD2F8B2-5CFA-4CE2-9A1E-D018189FB6BD}" type="presParOf" srcId="{4A8E965E-7516-41C1-BD73-E76D65DCAB4D}" destId="{A2E4C18B-4839-4967-9954-0316F07180CF}" srcOrd="0" destOrd="0" presId="urn:microsoft.com/office/officeart/2005/8/layout/vList5"/>
    <dgm:cxn modelId="{4E99A2C0-666A-4344-AC79-407F781AB2C6}" type="presParOf" srcId="{4A8E965E-7516-41C1-BD73-E76D65DCAB4D}" destId="{232B99BC-8B40-40A5-8BFA-D9FB1C1742FD}" srcOrd="1" destOrd="0" presId="urn:microsoft.com/office/officeart/2005/8/layout/vList5"/>
    <dgm:cxn modelId="{B6DA33D8-D102-463C-A394-9404385DA6B3}" type="presParOf" srcId="{7D35D4E9-513E-4E1A-8F1C-948C62BDB24E}" destId="{080CDA88-661D-42E9-97BE-E86CBD7345A6}" srcOrd="3" destOrd="0" presId="urn:microsoft.com/office/officeart/2005/8/layout/vList5"/>
    <dgm:cxn modelId="{DD48D36F-0B92-4469-829A-54522DA563EC}" type="presParOf" srcId="{7D35D4E9-513E-4E1A-8F1C-948C62BDB24E}" destId="{B1800751-0DB6-46F1-B86D-156921BC9BC8}" srcOrd="4" destOrd="0" presId="urn:microsoft.com/office/officeart/2005/8/layout/vList5"/>
    <dgm:cxn modelId="{6752A347-282C-48FD-8677-3BE305C96079}" type="presParOf" srcId="{B1800751-0DB6-46F1-B86D-156921BC9BC8}" destId="{FC4340DA-2F9E-43EB-AD94-6DC3E079EC21}" srcOrd="0" destOrd="0" presId="urn:microsoft.com/office/officeart/2005/8/layout/vList5"/>
    <dgm:cxn modelId="{8D19CB6A-5717-41E8-A95E-C02AA98E7D43}" type="presParOf" srcId="{B1800751-0DB6-46F1-B86D-156921BC9BC8}" destId="{2D5EB0C9-2C0F-423F-A146-A5594E7F41BC}" srcOrd="1" destOrd="0" presId="urn:microsoft.com/office/officeart/2005/8/layout/vList5"/>
    <dgm:cxn modelId="{B9F4F60F-8823-4298-919F-A177DDD24A0F}" type="presParOf" srcId="{7D35D4E9-513E-4E1A-8F1C-948C62BDB24E}" destId="{9345BAFF-DB5A-41B4-A3EE-F968A538F525}" srcOrd="5" destOrd="0" presId="urn:microsoft.com/office/officeart/2005/8/layout/vList5"/>
    <dgm:cxn modelId="{E609DAB2-4680-4F8E-B145-E8DAB1D50C5E}" type="presParOf" srcId="{7D35D4E9-513E-4E1A-8F1C-948C62BDB24E}" destId="{AF436CA8-30C4-45B6-8C20-EDD73C17B646}" srcOrd="6" destOrd="0" presId="urn:microsoft.com/office/officeart/2005/8/layout/vList5"/>
    <dgm:cxn modelId="{E6DBDC58-FCF9-4805-8ADD-ACD60D15FFEE}" type="presParOf" srcId="{AF436CA8-30C4-45B6-8C20-EDD73C17B646}" destId="{2467018A-9B9A-4164-9AD9-524426A3285C}" srcOrd="0" destOrd="0" presId="urn:microsoft.com/office/officeart/2005/8/layout/vList5"/>
    <dgm:cxn modelId="{2C1EAE7C-F9D6-4CF1-88B8-2A28F8887A29}" type="presParOf" srcId="{AF436CA8-30C4-45B6-8C20-EDD73C17B646}" destId="{F125C72D-FE00-410D-86E4-B2E7129C62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4AE5E-0D16-4788-BDEC-79963AE506F9}">
      <dsp:nvSpPr>
        <dsp:cNvPr id="0" name=""/>
        <dsp:cNvSpPr/>
      </dsp:nvSpPr>
      <dsp:spPr>
        <a:xfrm rot="5400000">
          <a:off x="4094490" y="-1474949"/>
          <a:ext cx="2491239" cy="544688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昨今、社会</a:t>
          </a:r>
          <a:r>
            <a:rPr kumimoji="1" lang="ja-JP" altLang="en-US" sz="1800" kern="1200" dirty="0">
              <a:solidFill>
                <a:schemeClr val="tx1"/>
              </a:solidFill>
            </a:rPr>
            <a:t>全体で人手不足の</a:t>
          </a:r>
          <a:r>
            <a:rPr kumimoji="1" lang="ja-JP" altLang="en-US" sz="1800" kern="1200" dirty="0" smtClean="0">
              <a:solidFill>
                <a:schemeClr val="tx1"/>
              </a:solidFill>
            </a:rPr>
            <a:t>深刻化が問題となっている。</a:t>
          </a:r>
          <a:r>
            <a:rPr kumimoji="1" lang="ja-JP" altLang="en-US" sz="1800" kern="1200" dirty="0">
              <a:solidFill>
                <a:schemeClr val="tx1"/>
              </a:solidFill>
            </a:rPr>
            <a:t>特に製造業で</a:t>
          </a:r>
          <a:r>
            <a:rPr kumimoji="1" lang="ja-JP" altLang="en-US" sz="1800" kern="1200" dirty="0" smtClean="0">
              <a:solidFill>
                <a:schemeClr val="tx1"/>
              </a:solidFill>
            </a:rPr>
            <a:t>は、</a:t>
          </a:r>
          <a:r>
            <a:rPr kumimoji="1" lang="ja-JP" sz="1800" kern="1200" dirty="0" smtClean="0">
              <a:solidFill>
                <a:schemeClr val="tx1"/>
              </a:solidFill>
            </a:rPr>
            <a:t>デスクワーク</a:t>
          </a:r>
          <a:r>
            <a:rPr kumimoji="1" lang="ja-JP" sz="1800" kern="1200" dirty="0">
              <a:solidFill>
                <a:schemeClr val="tx1"/>
              </a:solidFill>
            </a:rPr>
            <a:t>から現場まで幅広く対応できる人材が</a:t>
          </a:r>
          <a:r>
            <a:rPr kumimoji="1" lang="ja-JP" altLang="en-US" sz="1800" kern="1200" dirty="0">
              <a:solidFill>
                <a:schemeClr val="tx1"/>
              </a:solidFill>
            </a:rPr>
            <a:t>求められて</a:t>
          </a:r>
          <a:r>
            <a:rPr kumimoji="1" lang="ja-JP" altLang="en-US" sz="1800" kern="1200" dirty="0" smtClean="0">
              <a:solidFill>
                <a:schemeClr val="tx1"/>
              </a:solidFill>
            </a:rPr>
            <a:t>いる。そのため、</a:t>
          </a:r>
          <a:r>
            <a:rPr kumimoji="1" lang="ja-JP" altLang="en-US" sz="1800" kern="1200" dirty="0">
              <a:solidFill>
                <a:schemeClr val="tx1"/>
              </a:solidFill>
            </a:rPr>
            <a:t>設計</a:t>
          </a:r>
          <a:r>
            <a:rPr kumimoji="1" lang="ja-JP" altLang="en-US" sz="1800" kern="1200" dirty="0" smtClean="0">
              <a:solidFill>
                <a:schemeClr val="tx1"/>
              </a:solidFill>
            </a:rPr>
            <a:t>補助</a:t>
          </a:r>
          <a:r>
            <a:rPr kumimoji="1" lang="ja-JP" altLang="en-US" sz="1800" kern="1200" dirty="0" smtClean="0">
              <a:solidFill>
                <a:schemeClr val="tx1"/>
              </a:solidFill>
              <a:latin typeface="Calibri"/>
            </a:rPr>
            <a:t>、</a:t>
          </a:r>
          <a:r>
            <a:rPr kumimoji="1" lang="ja-JP" altLang="en-US" sz="1800" kern="1200" dirty="0">
              <a:solidFill>
                <a:schemeClr val="tx1"/>
              </a:solidFill>
            </a:rPr>
            <a:t>財務管理</a:t>
          </a:r>
          <a:r>
            <a:rPr kumimoji="1" lang="ja-JP" altLang="en-US" sz="1800" kern="1200" dirty="0" smtClean="0">
              <a:solidFill>
                <a:schemeClr val="tx1"/>
              </a:solidFill>
            </a:rPr>
            <a:t>、</a:t>
          </a:r>
          <a:r>
            <a:rPr kumimoji="1" lang="en-US" altLang="ja-JP" sz="1800" kern="1200" dirty="0" smtClean="0">
              <a:solidFill>
                <a:schemeClr val="tx1"/>
              </a:solidFill>
            </a:rPr>
            <a:t>NC</a:t>
          </a:r>
          <a:r>
            <a:rPr kumimoji="1" lang="ja-JP" altLang="en-US" sz="1800" kern="1200" dirty="0">
              <a:solidFill>
                <a:schemeClr val="tx1"/>
              </a:solidFill>
            </a:rPr>
            <a:t>工作機械のオペレート</a:t>
          </a:r>
          <a:r>
            <a:rPr kumimoji="1" lang="ja-JP" altLang="en-US" sz="1800" kern="1200" dirty="0">
              <a:solidFill>
                <a:schemeClr val="tx1"/>
              </a:solidFill>
              <a:latin typeface="Calibri"/>
            </a:rPr>
            <a:t>及び製品の品質管理</a:t>
          </a:r>
          <a:r>
            <a:rPr kumimoji="1" lang="ja-JP" altLang="en-US" sz="1800" kern="1200" dirty="0">
              <a:solidFill>
                <a:schemeClr val="tx1"/>
              </a:solidFill>
            </a:rPr>
            <a:t>といった多岐にわたる業務</a:t>
          </a:r>
          <a:r>
            <a:rPr lang="ja-JP" altLang="en-US" sz="1800" kern="1200" dirty="0">
              <a:solidFill>
                <a:schemeClr val="tx1"/>
              </a:solidFill>
            </a:rPr>
            <a:t>ができる人材が</a:t>
          </a:r>
          <a:r>
            <a:rPr kumimoji="1" lang="ja-JP" altLang="en-US" sz="1800" kern="1200" dirty="0">
              <a:solidFill>
                <a:schemeClr val="tx1"/>
              </a:solidFill>
            </a:rPr>
            <a:t>求められている</a:t>
          </a:r>
          <a:r>
            <a:rPr kumimoji="1" lang="ja-JP" altLang="en-US" sz="1800" kern="1200" dirty="0" smtClean="0">
              <a:solidFill>
                <a:schemeClr val="tx1"/>
              </a:solidFill>
            </a:rPr>
            <a:t>。</a:t>
          </a:r>
          <a:endParaRPr kumimoji="1" lang="ja-JP" sz="1800" kern="1200" dirty="0">
            <a:solidFill>
              <a:schemeClr val="tx1"/>
            </a:solidFill>
          </a:endParaRPr>
        </a:p>
      </dsp:txBody>
      <dsp:txXfrm rot="-5400000">
        <a:off x="2616668" y="124485"/>
        <a:ext cx="5325272" cy="2248015"/>
      </dsp:txXfrm>
    </dsp:sp>
    <dsp:sp modelId="{40B9BB2B-E8A7-44B4-B6A3-F762F9F9D84A}">
      <dsp:nvSpPr>
        <dsp:cNvPr id="0" name=""/>
        <dsp:cNvSpPr/>
      </dsp:nvSpPr>
      <dsp:spPr>
        <a:xfrm>
          <a:off x="1343" y="59921"/>
          <a:ext cx="2615324" cy="237714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/>
            <a:t>訓練科設定の背景</a:t>
          </a:r>
          <a:r>
            <a:rPr kumimoji="1" lang="en-US" altLang="ja-JP" sz="2000" kern="1200"/>
            <a:t/>
          </a:r>
          <a:br>
            <a:rPr kumimoji="1" lang="en-US" altLang="ja-JP" sz="2000" kern="1200"/>
          </a:br>
          <a:r>
            <a:rPr kumimoji="1" lang="ja-JP" altLang="en-US" sz="1600" kern="1200"/>
            <a:t>（科を取り巻く環境）</a:t>
          </a:r>
        </a:p>
      </dsp:txBody>
      <dsp:txXfrm>
        <a:off x="117386" y="175964"/>
        <a:ext cx="2383238" cy="2145057"/>
      </dsp:txXfrm>
    </dsp:sp>
    <dsp:sp modelId="{232B99BC-8B40-40A5-8BFA-D9FB1C1742FD}">
      <dsp:nvSpPr>
        <dsp:cNvPr id="0" name=""/>
        <dsp:cNvSpPr/>
      </dsp:nvSpPr>
      <dsp:spPr>
        <a:xfrm rot="5400000">
          <a:off x="4970898" y="222020"/>
          <a:ext cx="689687" cy="5446884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kumimoji="1" lang="ja-JP" altLang="en-US" sz="1800" kern="1200" dirty="0"/>
            <a:t>機械製造業において、</a:t>
          </a:r>
          <a:r>
            <a:rPr kumimoji="1" lang="en-US" altLang="en-US" sz="1800" kern="1200" dirty="0"/>
            <a:t>CAD</a:t>
          </a:r>
          <a:r>
            <a:rPr kumimoji="1" lang="ja-JP" altLang="en-US" sz="1800" kern="1200" dirty="0"/>
            <a:t>などを利用したサポート業務に従事しようと</a:t>
          </a:r>
          <a:r>
            <a:rPr kumimoji="1" lang="ja-JP" altLang="en-US" sz="1800" kern="1200" dirty="0" smtClean="0"/>
            <a:t>する方</a:t>
          </a:r>
          <a:endParaRPr kumimoji="1" lang="ja-JP" altLang="en-US" sz="1800" kern="1200" dirty="0"/>
        </a:p>
      </dsp:txBody>
      <dsp:txXfrm rot="-5400000">
        <a:off x="2592300" y="2634286"/>
        <a:ext cx="5413216" cy="622351"/>
      </dsp:txXfrm>
    </dsp:sp>
    <dsp:sp modelId="{A2E4C18B-4839-4967-9954-0316F07180CF}">
      <dsp:nvSpPr>
        <dsp:cNvPr id="0" name=""/>
        <dsp:cNvSpPr/>
      </dsp:nvSpPr>
      <dsp:spPr>
        <a:xfrm>
          <a:off x="0" y="2585318"/>
          <a:ext cx="2615324" cy="720257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/>
            <a:t>対象者</a:t>
          </a:r>
        </a:p>
      </dsp:txBody>
      <dsp:txXfrm>
        <a:off x="35160" y="2620478"/>
        <a:ext cx="2545004" cy="649937"/>
      </dsp:txXfrm>
    </dsp:sp>
    <dsp:sp modelId="{2D5EB0C9-2C0F-423F-A146-A5594E7F41BC}">
      <dsp:nvSpPr>
        <dsp:cNvPr id="0" name=""/>
        <dsp:cNvSpPr/>
      </dsp:nvSpPr>
      <dsp:spPr>
        <a:xfrm rot="5400000">
          <a:off x="4611479" y="1358789"/>
          <a:ext cx="1457261" cy="5446884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kumimoji="1" lang="ja-JP" altLang="en-US" sz="1600" kern="1200"/>
            <a:t>機械製図を理解し、設計補助業務のための</a:t>
          </a:r>
          <a:r>
            <a:rPr kumimoji="1" lang="en-US" altLang="en-US" sz="1600" kern="1200"/>
            <a:t>CAD</a:t>
          </a:r>
          <a:r>
            <a:rPr kumimoji="1" lang="ja-JP" altLang="en-US" sz="1600" kern="1200"/>
            <a:t>による図面の編集や修正ができる。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kumimoji="1" lang="ja-JP" altLang="en-US" sz="1600" kern="1200"/>
            <a:t>製造業の原価計算と財務会計に関する実務を習得し、工場管理部門のサポート業務ができる。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kumimoji="1" lang="ja-JP" altLang="en-US" sz="1600" kern="1200"/>
            <a:t>製造業の生産管理・品質管理業務を理解し、ＮＣ工作機械オペレーションのサポート業務ができる。</a:t>
          </a:r>
        </a:p>
      </dsp:txBody>
      <dsp:txXfrm rot="-5400000">
        <a:off x="2616668" y="3424738"/>
        <a:ext cx="5375746" cy="1314985"/>
      </dsp:txXfrm>
    </dsp:sp>
    <dsp:sp modelId="{FC4340DA-2F9E-43EB-AD94-6DC3E079EC21}">
      <dsp:nvSpPr>
        <dsp:cNvPr id="0" name=""/>
        <dsp:cNvSpPr/>
      </dsp:nvSpPr>
      <dsp:spPr>
        <a:xfrm>
          <a:off x="1343" y="3377485"/>
          <a:ext cx="2615324" cy="1409517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具体的な</a:t>
          </a:r>
          <a:r>
            <a:rPr kumimoji="1" lang="ja-JP" altLang="en-US" sz="2000" kern="1200" dirty="0" smtClean="0"/>
            <a:t>人材像</a:t>
          </a:r>
          <a:endParaRPr kumimoji="1" lang="ja-JP" altLang="en-US" sz="1600" kern="1200" dirty="0"/>
        </a:p>
      </dsp:txBody>
      <dsp:txXfrm>
        <a:off x="70150" y="3446292"/>
        <a:ext cx="2477710" cy="1271903"/>
      </dsp:txXfrm>
    </dsp:sp>
    <dsp:sp modelId="{F125C72D-FE00-410D-86E4-B2E7129C627B}">
      <dsp:nvSpPr>
        <dsp:cNvPr id="0" name=""/>
        <dsp:cNvSpPr/>
      </dsp:nvSpPr>
      <dsp:spPr>
        <a:xfrm rot="5400000">
          <a:off x="5028890" y="2565286"/>
          <a:ext cx="622439" cy="5446884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kumimoji="1" lang="en-US" altLang="en-US" sz="1800" kern="1200" dirty="0">
              <a:solidFill>
                <a:schemeClr val="tx1"/>
              </a:solidFill>
            </a:rPr>
            <a:t>CAD</a:t>
          </a:r>
          <a:r>
            <a:rPr kumimoji="1" lang="ja-JP" altLang="en-US" sz="1800" kern="1200" dirty="0">
              <a:solidFill>
                <a:schemeClr val="tx1"/>
              </a:solidFill>
            </a:rPr>
            <a:t>オペレータ、</a:t>
          </a:r>
          <a:r>
            <a:rPr kumimoji="1" lang="en-US" altLang="ja-JP" sz="1800" kern="1200" dirty="0">
              <a:solidFill>
                <a:schemeClr val="tx1"/>
              </a:solidFill>
            </a:rPr>
            <a:t>NC</a:t>
          </a:r>
          <a:r>
            <a:rPr kumimoji="1" lang="ja-JP" altLang="en-US" sz="1800" kern="1200" dirty="0">
              <a:solidFill>
                <a:schemeClr val="tx1"/>
              </a:solidFill>
            </a:rPr>
            <a:t>オペレータ、設計補助者</a:t>
          </a:r>
          <a:r>
            <a:rPr kumimoji="1" lang="ja-JP" altLang="en-US" sz="1800" kern="1200" dirty="0" smtClean="0">
              <a:solidFill>
                <a:schemeClr val="tx1"/>
              </a:solidFill>
            </a:rPr>
            <a:t>、　　営業事務　等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616668" y="5007894"/>
        <a:ext cx="5416499" cy="561669"/>
      </dsp:txXfrm>
    </dsp:sp>
    <dsp:sp modelId="{2467018A-9B9A-4164-9AD9-524426A3285C}">
      <dsp:nvSpPr>
        <dsp:cNvPr id="0" name=""/>
        <dsp:cNvSpPr/>
      </dsp:nvSpPr>
      <dsp:spPr>
        <a:xfrm>
          <a:off x="1343" y="4963707"/>
          <a:ext cx="2615324" cy="650043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2000" kern="1200" dirty="0"/>
            <a:t>就職できる</a:t>
          </a:r>
          <a:r>
            <a:rPr lang="ja-JP" altLang="en-US" sz="2000" kern="1200" dirty="0" smtClean="0"/>
            <a:t>職種</a:t>
          </a:r>
          <a:endParaRPr kumimoji="1" lang="ja-JP" altLang="en-US" sz="1600" kern="1200" dirty="0"/>
        </a:p>
      </dsp:txBody>
      <dsp:txXfrm>
        <a:off x="33075" y="4995439"/>
        <a:ext cx="2551860" cy="586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19413" cy="493713"/>
          </a:xfrm>
          <a:prstGeom prst="rect">
            <a:avLst/>
          </a:prstGeom>
        </p:spPr>
        <p:txBody>
          <a:bodyPr vert="horz" lIns="91420" tIns="45709" rIns="91420" bIns="4570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4" y="3"/>
            <a:ext cx="2919412" cy="493713"/>
          </a:xfrm>
          <a:prstGeom prst="rect">
            <a:avLst/>
          </a:prstGeom>
        </p:spPr>
        <p:txBody>
          <a:bodyPr vert="horz" lIns="91420" tIns="45709" rIns="91420" bIns="45709" rtlCol="0"/>
          <a:lstStyle>
            <a:lvl1pPr algn="r">
              <a:defRPr sz="1200"/>
            </a:lvl1pPr>
          </a:lstStyle>
          <a:p>
            <a:fld id="{884E3104-E323-4F4A-9004-8C4736458DB4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3" y="9371013"/>
            <a:ext cx="2919413" cy="493712"/>
          </a:xfrm>
          <a:prstGeom prst="rect">
            <a:avLst/>
          </a:prstGeom>
        </p:spPr>
        <p:txBody>
          <a:bodyPr vert="horz" lIns="91420" tIns="45709" rIns="91420" bIns="4570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4" y="9371013"/>
            <a:ext cx="2919412" cy="493712"/>
          </a:xfrm>
          <a:prstGeom prst="rect">
            <a:avLst/>
          </a:prstGeom>
        </p:spPr>
        <p:txBody>
          <a:bodyPr vert="horz" lIns="91420" tIns="45709" rIns="91420" bIns="45709" rtlCol="0" anchor="b"/>
          <a:lstStyle>
            <a:lvl1pPr algn="r">
              <a:defRPr sz="1200"/>
            </a:lvl1pPr>
          </a:lstStyle>
          <a:p>
            <a:fld id="{1F493DD3-9356-42AF-A69A-23533D33C2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65444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19413" cy="493713"/>
          </a:xfrm>
          <a:prstGeom prst="rect">
            <a:avLst/>
          </a:prstGeom>
        </p:spPr>
        <p:txBody>
          <a:bodyPr vert="horz" lIns="91420" tIns="45709" rIns="91420" bIns="4570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4" y="3"/>
            <a:ext cx="2919412" cy="493713"/>
          </a:xfrm>
          <a:prstGeom prst="rect">
            <a:avLst/>
          </a:prstGeom>
        </p:spPr>
        <p:txBody>
          <a:bodyPr vert="horz" lIns="91420" tIns="45709" rIns="91420" bIns="45709" rtlCol="0"/>
          <a:lstStyle>
            <a:lvl1pPr algn="r">
              <a:defRPr sz="1200"/>
            </a:lvl1pPr>
          </a:lstStyle>
          <a:p>
            <a:fld id="{0B770940-670D-445A-A052-A6F7BF4CCFD5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8188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0" tIns="45709" rIns="91420" bIns="45709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1" y="4686300"/>
            <a:ext cx="5389563" cy="4440238"/>
          </a:xfrm>
          <a:prstGeom prst="rect">
            <a:avLst/>
          </a:prstGeom>
        </p:spPr>
        <p:txBody>
          <a:bodyPr vert="horz" lIns="91420" tIns="45709" rIns="91420" bIns="45709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3" y="9371013"/>
            <a:ext cx="2919413" cy="493712"/>
          </a:xfrm>
          <a:prstGeom prst="rect">
            <a:avLst/>
          </a:prstGeom>
        </p:spPr>
        <p:txBody>
          <a:bodyPr vert="horz" lIns="91420" tIns="45709" rIns="91420" bIns="4570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4" y="9371013"/>
            <a:ext cx="2919412" cy="493712"/>
          </a:xfrm>
          <a:prstGeom prst="rect">
            <a:avLst/>
          </a:prstGeom>
        </p:spPr>
        <p:txBody>
          <a:bodyPr vert="horz" lIns="91420" tIns="45709" rIns="91420" bIns="45709" rtlCol="0" anchor="b"/>
          <a:lstStyle>
            <a:lvl1pPr algn="r">
              <a:defRPr sz="1200"/>
            </a:lvl1pPr>
          </a:lstStyle>
          <a:p>
            <a:fld id="{4D66EA5F-9A37-4696-A4C9-E326951BBD9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35819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7123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F0B9-D485-4248-8909-F5A8049CE6AE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E4FDC-F712-427B-9F6A-945D7691678D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2200-D514-458B-AB91-733FED895498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4E83-83B9-4D04-9FFA-C8D5170F4E05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7704-B582-40E8-A8F4-94AC83456D15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0BD6-1BB5-44B7-B623-F5D5EA08D618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9B47-0C49-4F4C-93D7-94A6D6A493BC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19B01-22CC-4A73-9725-0044E91CBC26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987A-9938-4D42-93C8-FC881362E4D7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A3C6E-D846-4257-8A9E-05B39DBD1472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BAB7A-6F8F-48AE-A943-04DC4E891A02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145C6-10AE-4492-91D5-DB03AC9F03B9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42">
            <a:extLst>
              <a:ext uri="{FF2B5EF4-FFF2-40B4-BE49-F238E27FC236}">
                <a16:creationId xmlns:a16="http://schemas.microsoft.com/office/drawing/2014/main" id="{01869BAA-C4D4-4C3F-B026-FD8DB3AE8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998" y="551205"/>
            <a:ext cx="843402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400"/>
              <a:t>● </a:t>
            </a:r>
            <a:r>
              <a:rPr lang="ja-JP" altLang="en-US" sz="1400">
                <a:latin typeface="+mn-ea"/>
                <a:ea typeface="+mn-ea"/>
              </a:rPr>
              <a:t>共通（仕上がり像Ａ）と選択群（仕上がり像</a:t>
            </a:r>
            <a:r>
              <a:rPr lang="en-US" altLang="ja-JP" sz="1400">
                <a:latin typeface="+mn-ea"/>
                <a:ea typeface="+mn-ea"/>
              </a:rPr>
              <a:t>B</a:t>
            </a:r>
            <a:r>
              <a:rPr lang="ja-JP" altLang="en-US" sz="1400" err="1">
                <a:latin typeface="+mn-ea"/>
                <a:ea typeface="+mn-ea"/>
              </a:rPr>
              <a:t>、</a:t>
            </a:r>
            <a:r>
              <a:rPr lang="ja-JP" altLang="en-US" sz="1400">
                <a:latin typeface="+mn-ea"/>
                <a:ea typeface="+mn-ea"/>
              </a:rPr>
              <a:t>仕上がり像</a:t>
            </a:r>
            <a:r>
              <a:rPr lang="en-US" altLang="ja-JP" sz="1400">
                <a:latin typeface="+mn-ea"/>
                <a:ea typeface="+mn-ea"/>
              </a:rPr>
              <a:t>C</a:t>
            </a:r>
            <a:r>
              <a:rPr lang="ja-JP" altLang="en-US" sz="1400">
                <a:latin typeface="+mn-ea"/>
                <a:ea typeface="+mn-ea"/>
              </a:rPr>
              <a:t>）のいずれか１つを選択する。 </a:t>
            </a:r>
            <a:endParaRPr lang="en-US" altLang="ja-JP" sz="1400">
              <a:latin typeface="+mn-ea"/>
              <a:ea typeface="+mn-ea"/>
            </a:endParaRPr>
          </a:p>
        </p:txBody>
      </p:sp>
      <p:sp>
        <p:nvSpPr>
          <p:cNvPr id="5" name="角丸四角形 88">
            <a:extLst>
              <a:ext uri="{FF2B5EF4-FFF2-40B4-BE49-F238E27FC236}">
                <a16:creationId xmlns:a16="http://schemas.microsoft.com/office/drawing/2014/main" id="{FC334538-D585-43C0-8230-DC5713DB20A3}"/>
              </a:ext>
            </a:extLst>
          </p:cNvPr>
          <p:cNvSpPr/>
          <p:nvPr/>
        </p:nvSpPr>
        <p:spPr>
          <a:xfrm>
            <a:off x="6026961" y="1427634"/>
            <a:ext cx="1803331" cy="2477409"/>
          </a:xfrm>
          <a:prstGeom prst="roundRect">
            <a:avLst>
              <a:gd name="adj" fmla="val 4223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6" name="角丸四角形 92">
            <a:extLst>
              <a:ext uri="{FF2B5EF4-FFF2-40B4-BE49-F238E27FC236}">
                <a16:creationId xmlns:a16="http://schemas.microsoft.com/office/drawing/2014/main" id="{0D627795-4D0B-4910-B86D-615B44F74A67}"/>
              </a:ext>
            </a:extLst>
          </p:cNvPr>
          <p:cNvSpPr/>
          <p:nvPr/>
        </p:nvSpPr>
        <p:spPr>
          <a:xfrm>
            <a:off x="438298" y="1240974"/>
            <a:ext cx="2426898" cy="2778948"/>
          </a:xfrm>
          <a:prstGeom prst="roundRect">
            <a:avLst>
              <a:gd name="adj" fmla="val 3598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7" name="角丸四角形 93">
            <a:extLst>
              <a:ext uri="{FF2B5EF4-FFF2-40B4-BE49-F238E27FC236}">
                <a16:creationId xmlns:a16="http://schemas.microsoft.com/office/drawing/2014/main" id="{C07287AE-5118-4D75-A6E2-013E949B39A4}"/>
              </a:ext>
            </a:extLst>
          </p:cNvPr>
          <p:cNvSpPr/>
          <p:nvPr/>
        </p:nvSpPr>
        <p:spPr>
          <a:xfrm>
            <a:off x="3583475" y="1240973"/>
            <a:ext cx="5236997" cy="2778949"/>
          </a:xfrm>
          <a:prstGeom prst="roundRect">
            <a:avLst>
              <a:gd name="adj" fmla="val 2457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8" name="角丸四角形 94">
            <a:extLst>
              <a:ext uri="{FF2B5EF4-FFF2-40B4-BE49-F238E27FC236}">
                <a16:creationId xmlns:a16="http://schemas.microsoft.com/office/drawing/2014/main" id="{7339F20F-AE6E-4A11-9B07-712872ED376C}"/>
              </a:ext>
            </a:extLst>
          </p:cNvPr>
          <p:cNvSpPr/>
          <p:nvPr/>
        </p:nvSpPr>
        <p:spPr>
          <a:xfrm>
            <a:off x="3583475" y="856528"/>
            <a:ext cx="5236997" cy="31083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200">
                <a:solidFill>
                  <a:prstClr val="white"/>
                </a:solidFill>
                <a:latin typeface="+mn-ea"/>
              </a:rPr>
              <a:t>選択群（仕上がり像</a:t>
            </a:r>
            <a:r>
              <a:rPr lang="en-US" altLang="ja-JP" sz="1200">
                <a:solidFill>
                  <a:prstClr val="white"/>
                </a:solidFill>
                <a:latin typeface="+mn-ea"/>
              </a:rPr>
              <a:t>B</a:t>
            </a:r>
            <a:r>
              <a:rPr lang="ja-JP" altLang="en-US" sz="1200" err="1">
                <a:solidFill>
                  <a:prstClr val="white"/>
                </a:solidFill>
                <a:latin typeface="+mn-ea"/>
              </a:rPr>
              <a:t>、</a:t>
            </a:r>
            <a:r>
              <a:rPr lang="ja-JP" altLang="en-US" sz="1200">
                <a:solidFill>
                  <a:prstClr val="white"/>
                </a:solidFill>
                <a:latin typeface="+mn-ea"/>
              </a:rPr>
              <a:t>仕上がり像</a:t>
            </a:r>
            <a:r>
              <a:rPr lang="en-US" altLang="ja-JP" sz="1200">
                <a:solidFill>
                  <a:prstClr val="white"/>
                </a:solidFill>
                <a:latin typeface="+mn-ea"/>
              </a:rPr>
              <a:t>C</a:t>
            </a:r>
            <a:r>
              <a:rPr lang="ja-JP" altLang="en-US" sz="1200">
                <a:solidFill>
                  <a:prstClr val="white"/>
                </a:solidFill>
                <a:latin typeface="+mn-ea"/>
              </a:rPr>
              <a:t> のいずれか１つ選択）</a:t>
            </a:r>
          </a:p>
        </p:txBody>
      </p:sp>
      <p:sp>
        <p:nvSpPr>
          <p:cNvPr id="9" name="角丸四角形 95">
            <a:extLst>
              <a:ext uri="{FF2B5EF4-FFF2-40B4-BE49-F238E27FC236}">
                <a16:creationId xmlns:a16="http://schemas.microsoft.com/office/drawing/2014/main" id="{259E171E-DEFB-46FE-B942-AA1808D44BB6}"/>
              </a:ext>
            </a:extLst>
          </p:cNvPr>
          <p:cNvSpPr/>
          <p:nvPr/>
        </p:nvSpPr>
        <p:spPr>
          <a:xfrm>
            <a:off x="438298" y="851570"/>
            <a:ext cx="2426898" cy="31083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>
                <a:solidFill>
                  <a:prstClr val="white"/>
                </a:solidFill>
              </a:rPr>
              <a:t>共通</a:t>
            </a:r>
          </a:p>
        </p:txBody>
      </p:sp>
      <p:sp>
        <p:nvSpPr>
          <p:cNvPr id="11" name="角丸四角形 101">
            <a:extLst>
              <a:ext uri="{FF2B5EF4-FFF2-40B4-BE49-F238E27FC236}">
                <a16:creationId xmlns:a16="http://schemas.microsoft.com/office/drawing/2014/main" id="{F322AF1F-1312-4B97-961B-68137FADA47B}"/>
              </a:ext>
            </a:extLst>
          </p:cNvPr>
          <p:cNvSpPr/>
          <p:nvPr/>
        </p:nvSpPr>
        <p:spPr>
          <a:xfrm>
            <a:off x="800858" y="2175148"/>
            <a:ext cx="1656184" cy="757145"/>
          </a:xfrm>
          <a:prstGeom prst="roundRect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en-US" altLang="ja-JP" sz="1100">
              <a:solidFill>
                <a:prstClr val="black"/>
              </a:solidFill>
              <a:latin typeface="ＭＳ Ｐゴシック"/>
            </a:endParaRPr>
          </a:p>
          <a:p>
            <a:pPr algn="ctr" defTabSz="800100" fontAlgn="auto">
              <a:spcAft>
                <a:spcPct val="35000"/>
              </a:spcAft>
              <a:defRPr/>
            </a:pPr>
            <a:r>
              <a:rPr lang="en-US" altLang="ja-JP" sz="1100">
                <a:solidFill>
                  <a:schemeClr val="tx1"/>
                </a:solidFill>
                <a:latin typeface="ＭＳ Ｐゴシック"/>
              </a:rPr>
              <a:t>MS228</a:t>
            </a:r>
            <a:br>
              <a:rPr lang="en-US" altLang="ja-JP" sz="1100">
                <a:solidFill>
                  <a:schemeClr val="tx1"/>
                </a:solidFill>
                <a:latin typeface="ＭＳ Ｐゴシック"/>
              </a:rPr>
            </a:br>
            <a:r>
              <a:rPr lang="ja-JP" altLang="en-US" sz="1100">
                <a:solidFill>
                  <a:schemeClr val="tx1"/>
                </a:solidFill>
                <a:latin typeface="ＭＳ Ｐゴシック"/>
              </a:rPr>
              <a:t>構造物鉄工</a:t>
            </a:r>
            <a:r>
              <a:rPr lang="zh-CN" altLang="en-US" sz="11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基本</a:t>
            </a:r>
            <a:endParaRPr lang="ja-JP" altLang="en-US" sz="1100">
              <a:solidFill>
                <a:schemeClr val="tx1"/>
              </a:solidFill>
              <a:latin typeface="ＭＳ Ｐゴシック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24401AB-F059-4112-A837-5E5E2987E73E}"/>
              </a:ext>
            </a:extLst>
          </p:cNvPr>
          <p:cNvSpPr txBox="1"/>
          <p:nvPr/>
        </p:nvSpPr>
        <p:spPr>
          <a:xfrm>
            <a:off x="689931" y="1577780"/>
            <a:ext cx="181209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+mn-ea"/>
              </a:rPr>
              <a:t>鉄鋼材の加工及び構造物運搬作業ができる。</a:t>
            </a:r>
            <a:endParaRPr lang="en-US" altLang="ja-JP" sz="105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13" name="角丸四角形 103">
            <a:extLst>
              <a:ext uri="{FF2B5EF4-FFF2-40B4-BE49-F238E27FC236}">
                <a16:creationId xmlns:a16="http://schemas.microsoft.com/office/drawing/2014/main" id="{91DBFB8B-80BF-426E-A591-1D036A84988C}"/>
              </a:ext>
            </a:extLst>
          </p:cNvPr>
          <p:cNvSpPr/>
          <p:nvPr/>
        </p:nvSpPr>
        <p:spPr>
          <a:xfrm>
            <a:off x="1232906" y="2175148"/>
            <a:ext cx="828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" spc="-100">
                <a:solidFill>
                  <a:prstClr val="white"/>
                </a:solidFill>
                <a:latin typeface="ＭＳ Ｐゴシック"/>
              </a:rPr>
              <a:t>第１、４ システム</a:t>
            </a:r>
          </a:p>
        </p:txBody>
      </p:sp>
      <p:sp>
        <p:nvSpPr>
          <p:cNvPr id="14" name="角丸四角形 105">
            <a:extLst>
              <a:ext uri="{FF2B5EF4-FFF2-40B4-BE49-F238E27FC236}">
                <a16:creationId xmlns:a16="http://schemas.microsoft.com/office/drawing/2014/main" id="{73ABBFFA-3BCF-423E-8C89-89FA47EC2EAC}"/>
              </a:ext>
            </a:extLst>
          </p:cNvPr>
          <p:cNvSpPr/>
          <p:nvPr/>
        </p:nvSpPr>
        <p:spPr>
          <a:xfrm>
            <a:off x="638594" y="1344149"/>
            <a:ext cx="2016000" cy="260637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769CAB6-0409-40D2-BE13-092E3602A417}"/>
              </a:ext>
            </a:extLst>
          </p:cNvPr>
          <p:cNvSpPr/>
          <p:nvPr/>
        </p:nvSpPr>
        <p:spPr>
          <a:xfrm>
            <a:off x="638594" y="1332801"/>
            <a:ext cx="2016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>
                <a:solidFill>
                  <a:schemeClr val="bg1"/>
                </a:solidFill>
                <a:latin typeface="+mn-ea"/>
              </a:rPr>
              <a:t>A</a:t>
            </a:r>
            <a:endParaRPr kumimoji="1" lang="ja-JP" altLang="en-US" sz="10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6" name="角丸四角形 112">
            <a:extLst>
              <a:ext uri="{FF2B5EF4-FFF2-40B4-BE49-F238E27FC236}">
                <a16:creationId xmlns:a16="http://schemas.microsoft.com/office/drawing/2014/main" id="{57C1739D-609B-40B0-87BC-1E47DDD98561}"/>
              </a:ext>
            </a:extLst>
          </p:cNvPr>
          <p:cNvSpPr/>
          <p:nvPr/>
        </p:nvSpPr>
        <p:spPr>
          <a:xfrm>
            <a:off x="3973986" y="1344149"/>
            <a:ext cx="2016000" cy="260637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F6DFB34-8007-4FBE-86A9-3718A45893CE}"/>
              </a:ext>
            </a:extLst>
          </p:cNvPr>
          <p:cNvSpPr/>
          <p:nvPr/>
        </p:nvSpPr>
        <p:spPr>
          <a:xfrm>
            <a:off x="3973986" y="1332801"/>
            <a:ext cx="2016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>
                <a:solidFill>
                  <a:schemeClr val="bg1"/>
                </a:solidFill>
                <a:latin typeface="+mn-ea"/>
              </a:rPr>
              <a:t>B</a:t>
            </a:r>
            <a:endParaRPr kumimoji="1" lang="ja-JP" altLang="en-US" sz="10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角丸四角形 119">
            <a:extLst>
              <a:ext uri="{FF2B5EF4-FFF2-40B4-BE49-F238E27FC236}">
                <a16:creationId xmlns:a16="http://schemas.microsoft.com/office/drawing/2014/main" id="{56748DC0-26DC-47F2-AA84-8EC78B6EE31F}"/>
              </a:ext>
            </a:extLst>
          </p:cNvPr>
          <p:cNvSpPr/>
          <p:nvPr/>
        </p:nvSpPr>
        <p:spPr>
          <a:xfrm>
            <a:off x="6345626" y="1344149"/>
            <a:ext cx="2016000" cy="260637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6D667B8-CFCC-43E9-87A9-FE0A9108D096}"/>
              </a:ext>
            </a:extLst>
          </p:cNvPr>
          <p:cNvSpPr/>
          <p:nvPr/>
        </p:nvSpPr>
        <p:spPr>
          <a:xfrm>
            <a:off x="6345626" y="1332801"/>
            <a:ext cx="2016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>
                <a:solidFill>
                  <a:schemeClr val="bg1"/>
                </a:solidFill>
                <a:latin typeface="+mn-ea"/>
              </a:rPr>
              <a:t>C</a:t>
            </a:r>
            <a:endParaRPr kumimoji="1" lang="ja-JP" altLang="en-US" sz="10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5BCCBBA-93DA-4E68-A09F-886B9CF2FF2C}"/>
              </a:ext>
            </a:extLst>
          </p:cNvPr>
          <p:cNvSpPr txBox="1"/>
          <p:nvPr/>
        </p:nvSpPr>
        <p:spPr>
          <a:xfrm>
            <a:off x="630610" y="1554693"/>
            <a:ext cx="205266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>
                <a:solidFill>
                  <a:sysClr val="windowText" lastClr="000000"/>
                </a:solidFill>
                <a:latin typeface="ＭＳ Ｐゴシック" pitchFamily="50" charset="-128"/>
              </a:rPr>
              <a:t>機械製図を理解し、設計補助業務のための</a:t>
            </a:r>
            <a:r>
              <a:rPr lang="en-US" altLang="ja-JP" sz="1000">
                <a:solidFill>
                  <a:sysClr val="windowText" lastClr="000000"/>
                </a:solidFill>
                <a:latin typeface="ＭＳ Ｐゴシック" pitchFamily="50" charset="-128"/>
              </a:rPr>
              <a:t>CAD</a:t>
            </a:r>
            <a:r>
              <a:rPr lang="ja-JP" altLang="en-US" sz="1000">
                <a:solidFill>
                  <a:sysClr val="windowText" lastClr="000000"/>
                </a:solidFill>
                <a:latin typeface="ＭＳ Ｐゴシック" pitchFamily="50" charset="-128"/>
              </a:rPr>
              <a:t>による図面の編集や修正ができる。</a:t>
            </a:r>
            <a:endParaRPr lang="en-US" altLang="ja-JP" sz="1000">
              <a:solidFill>
                <a:sysClr val="windowText" lastClr="000000"/>
              </a:solidFill>
              <a:latin typeface="ＭＳ Ｐゴシック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77F394F-FC70-4C1B-A1F3-8400866EA052}"/>
              </a:ext>
            </a:extLst>
          </p:cNvPr>
          <p:cNvSpPr txBox="1"/>
          <p:nvPr/>
        </p:nvSpPr>
        <p:spPr>
          <a:xfrm>
            <a:off x="6304501" y="1561108"/>
            <a:ext cx="216845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>
                <a:solidFill>
                  <a:sysClr val="windowText" lastClr="000000"/>
                </a:solidFill>
                <a:latin typeface="ＭＳ Ｐゴシック" pitchFamily="50" charset="-128"/>
              </a:rPr>
              <a:t>製造業の生産管理・品質管理業務を理解し、機械の標準作業書作成等のサポート業務ができる。</a:t>
            </a:r>
            <a:endParaRPr lang="en-US" altLang="ja-JP" sz="1000">
              <a:solidFill>
                <a:sysClr val="windowText" lastClr="000000"/>
              </a:solidFill>
              <a:latin typeface="ＭＳ Ｐゴシック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F4BE745-5F2A-4718-AC90-13807B2609E8}"/>
              </a:ext>
            </a:extLst>
          </p:cNvPr>
          <p:cNvSpPr txBox="1"/>
          <p:nvPr/>
        </p:nvSpPr>
        <p:spPr>
          <a:xfrm>
            <a:off x="3942783" y="1561108"/>
            <a:ext cx="213481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>
                <a:latin typeface="ＭＳ Ｐゴシック" pitchFamily="50" charset="-128"/>
              </a:rPr>
              <a:t>製造業の原価計算と財務会計に関する実務を習得し、工場管理部門のサポート業務ができる。</a:t>
            </a:r>
            <a:endParaRPr lang="en-US" altLang="ja-JP" sz="1000">
              <a:latin typeface="ＭＳ Ｐゴシック" pitchFamily="50" charset="-128"/>
            </a:endParaRPr>
          </a:p>
        </p:txBody>
      </p:sp>
      <p:sp>
        <p:nvSpPr>
          <p:cNvPr id="24" name="角丸四角形 64">
            <a:extLst>
              <a:ext uri="{FF2B5EF4-FFF2-40B4-BE49-F238E27FC236}">
                <a16:creationId xmlns:a16="http://schemas.microsoft.com/office/drawing/2014/main" id="{699008AF-DA6D-4B53-9E17-5B460D78B179}"/>
              </a:ext>
            </a:extLst>
          </p:cNvPr>
          <p:cNvSpPr/>
          <p:nvPr/>
        </p:nvSpPr>
        <p:spPr>
          <a:xfrm>
            <a:off x="-36512" y="119484"/>
            <a:ext cx="9217024" cy="35718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>
                <a:solidFill>
                  <a:schemeClr val="tx1"/>
                </a:solidFill>
              </a:rPr>
              <a:t>ＣＡＤものづくりサポート科のカリキュラムモデル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DAF8798-D2F8-4D21-9F2C-DD03C258F4F3}"/>
              </a:ext>
            </a:extLst>
          </p:cNvPr>
          <p:cNvGrpSpPr/>
          <p:nvPr/>
        </p:nvGrpSpPr>
        <p:grpSpPr>
          <a:xfrm>
            <a:off x="833962" y="2251843"/>
            <a:ext cx="1636250" cy="1525551"/>
            <a:chOff x="930810" y="2359880"/>
            <a:chExt cx="1636250" cy="1525551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56642F0-364B-43A2-802A-59E7D9A1AB60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33" name="角丸四角形 60">
                <a:extLst>
                  <a:ext uri="{FF2B5EF4-FFF2-40B4-BE49-F238E27FC236}">
                    <a16:creationId xmlns:a16="http://schemas.microsoft.com/office/drawing/2014/main" id="{45E98BA3-2FD4-4AA7-BF30-894CB660DB19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  <a:t>MS436</a:t>
                </a:r>
                <a:b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>
                    <a:solidFill>
                      <a:prstClr val="black"/>
                    </a:solidFill>
                    <a:latin typeface="ＭＳ Ｐゴシック"/>
                  </a:rPr>
                  <a:t>図面の読み方と</a:t>
                </a:r>
                <a: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  <a:t>CAD</a:t>
                </a:r>
                <a:r>
                  <a:rPr lang="ja-JP" altLang="en-US" sz="1100" b="1">
                    <a:solidFill>
                      <a:prstClr val="black"/>
                    </a:solidFill>
                    <a:latin typeface="ＭＳ Ｐゴシック"/>
                  </a:rPr>
                  <a:t>基本</a:t>
                </a:r>
                <a:endParaRPr lang="ja-JP" altLang="en-US" sz="1100" b="1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34" name="角丸四角形 65">
                <a:extLst>
                  <a:ext uri="{FF2B5EF4-FFF2-40B4-BE49-F238E27FC236}">
                    <a16:creationId xmlns:a16="http://schemas.microsoft.com/office/drawing/2014/main" id="{E20F4294-8AE6-452B-A271-B71E2E19B0CD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latin typeface="+mn-ea"/>
                  </a:rPr>
                  <a:t>MS130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>
                    <a:latin typeface="+mn-ea"/>
                  </a:rPr>
                  <a:t>機械製造業従事者のため</a:t>
                </a:r>
                <a:endParaRPr lang="en-US" altLang="ja-JP" sz="1100" b="1">
                  <a:latin typeface="+mn-ea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>
                    <a:latin typeface="+mn-ea"/>
                  </a:rPr>
                  <a:t>の製図</a:t>
                </a:r>
              </a:p>
            </p:txBody>
          </p:sp>
        </p:grp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108E7C2-8979-4FFF-BB80-0B035AE5C963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28" name="フローチャート : 端子 184">
              <a:extLst>
                <a:ext uri="{FF2B5EF4-FFF2-40B4-BE49-F238E27FC236}">
                  <a16:creationId xmlns:a16="http://schemas.microsoft.com/office/drawing/2014/main" id="{8BA4412F-A74F-4FEB-80C0-3EC38D65ED83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29" name="角丸四角形 67">
              <a:extLst>
                <a:ext uri="{FF2B5EF4-FFF2-40B4-BE49-F238E27FC236}">
                  <a16:creationId xmlns:a16="http://schemas.microsoft.com/office/drawing/2014/main" id="{B0E42BF2-841D-4082-A965-25CC7C57B5B1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391CAF1-F77A-4750-B163-97DD4F1E1294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31" name="フローチャート : 端子 184">
              <a:extLst>
                <a:ext uri="{FF2B5EF4-FFF2-40B4-BE49-F238E27FC236}">
                  <a16:creationId xmlns:a16="http://schemas.microsoft.com/office/drawing/2014/main" id="{0A1FF5BB-0F7A-4CCD-AF85-9F1A4476E768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2" name="角丸四角形 67">
              <a:extLst>
                <a:ext uri="{FF2B5EF4-FFF2-40B4-BE49-F238E27FC236}">
                  <a16:creationId xmlns:a16="http://schemas.microsoft.com/office/drawing/2014/main" id="{1176B2F5-5BBC-4744-B6E7-A42BC294B8E0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FBF18912-061F-461E-8256-2BCD590B0B6E}"/>
              </a:ext>
            </a:extLst>
          </p:cNvPr>
          <p:cNvGrpSpPr/>
          <p:nvPr/>
        </p:nvGrpSpPr>
        <p:grpSpPr>
          <a:xfrm>
            <a:off x="4173031" y="2251843"/>
            <a:ext cx="1636250" cy="1525551"/>
            <a:chOff x="930810" y="2359880"/>
            <a:chExt cx="1636250" cy="1525551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768143D1-BE9B-4392-BACA-365B12787E60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43" name="角丸四角形 60">
                <a:extLst>
                  <a:ext uri="{FF2B5EF4-FFF2-40B4-BE49-F238E27FC236}">
                    <a16:creationId xmlns:a16="http://schemas.microsoft.com/office/drawing/2014/main" id="{CA91D62B-91DC-451A-8F77-3B0E0D16CA78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  <a:t>SS301</a:t>
                </a:r>
                <a:b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>
                    <a:solidFill>
                      <a:prstClr val="black"/>
                    </a:solidFill>
                    <a:latin typeface="ＭＳ Ｐゴシック"/>
                  </a:rPr>
                  <a:t>財務会計実務</a:t>
                </a:r>
                <a:endParaRPr lang="ja-JP" altLang="en-US" sz="1100" b="1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44" name="角丸四角形 65">
                <a:extLst>
                  <a:ext uri="{FF2B5EF4-FFF2-40B4-BE49-F238E27FC236}">
                    <a16:creationId xmlns:a16="http://schemas.microsoft.com/office/drawing/2014/main" id="{ED54C7EA-1341-441A-A500-3AF87942EA99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latin typeface="+mn-ea"/>
                  </a:rPr>
                  <a:t>MS809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>
                    <a:latin typeface="+mn-ea"/>
                  </a:rPr>
                  <a:t>製造業のための原価計算</a:t>
                </a:r>
              </a:p>
            </p:txBody>
          </p:sp>
        </p:grp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2B9F86E4-6609-47DB-A593-7B7A6A76B058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38" name="フローチャート : 端子 184">
              <a:extLst>
                <a:ext uri="{FF2B5EF4-FFF2-40B4-BE49-F238E27FC236}">
                  <a16:creationId xmlns:a16="http://schemas.microsoft.com/office/drawing/2014/main" id="{3766746D-2DA1-44BE-90AE-A577FB55A4F2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9" name="角丸四角形 67">
              <a:extLst>
                <a:ext uri="{FF2B5EF4-FFF2-40B4-BE49-F238E27FC236}">
                  <a16:creationId xmlns:a16="http://schemas.microsoft.com/office/drawing/2014/main" id="{8D40B6C1-F80A-4A48-B10A-993DB938A45F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DD521519-DD7A-4A2B-8214-E14D00657D2D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41" name="フローチャート : 端子 184">
              <a:extLst>
                <a:ext uri="{FF2B5EF4-FFF2-40B4-BE49-F238E27FC236}">
                  <a16:creationId xmlns:a16="http://schemas.microsoft.com/office/drawing/2014/main" id="{B0712552-AEC8-4771-A3D3-921B2FC74762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2" name="角丸四角形 67">
              <a:extLst>
                <a:ext uri="{FF2B5EF4-FFF2-40B4-BE49-F238E27FC236}">
                  <a16:creationId xmlns:a16="http://schemas.microsoft.com/office/drawing/2014/main" id="{28EE2BB1-9D0B-493D-81E6-528A0DFC0957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31C25E8D-31E5-4003-86E5-225859235314}"/>
              </a:ext>
            </a:extLst>
          </p:cNvPr>
          <p:cNvGrpSpPr/>
          <p:nvPr/>
        </p:nvGrpSpPr>
        <p:grpSpPr>
          <a:xfrm>
            <a:off x="6535501" y="2251843"/>
            <a:ext cx="1636250" cy="1525551"/>
            <a:chOff x="930810" y="2359880"/>
            <a:chExt cx="1636250" cy="1525551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831E23AA-29AC-4B17-8946-5C4C57DBFD3D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53" name="角丸四角形 60">
                <a:extLst>
                  <a:ext uri="{FF2B5EF4-FFF2-40B4-BE49-F238E27FC236}">
                    <a16:creationId xmlns:a16="http://schemas.microsoft.com/office/drawing/2014/main" id="{D85A3D42-1D18-4C25-BBA2-784DCD2300FA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  <a:t>MS810</a:t>
                </a:r>
                <a:br>
                  <a:rPr lang="en-US" altLang="ja-JP" sz="1100" b="1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>
                    <a:solidFill>
                      <a:prstClr val="black"/>
                    </a:solidFill>
                    <a:latin typeface="ＭＳ Ｐゴシック"/>
                  </a:rPr>
                  <a:t>生産・品質管理基本</a:t>
                </a:r>
                <a:endParaRPr lang="ja-JP" altLang="en-US" sz="1100" b="1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54" name="角丸四角形 65">
                <a:extLst>
                  <a:ext uri="{FF2B5EF4-FFF2-40B4-BE49-F238E27FC236}">
                    <a16:creationId xmlns:a16="http://schemas.microsoft.com/office/drawing/2014/main" id="{7F1C89A9-D475-487B-9877-90DEF07A88BB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latin typeface="+mn-ea"/>
                  </a:rPr>
                  <a:t>MS131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>
                    <a:latin typeface="+mn-ea"/>
                  </a:rPr>
                  <a:t>NC</a:t>
                </a:r>
                <a:r>
                  <a:rPr lang="ja-JP" altLang="en-US" sz="1100" b="1">
                    <a:latin typeface="+mn-ea"/>
                  </a:rPr>
                  <a:t>工作機作業の標準化</a:t>
                </a:r>
              </a:p>
            </p:txBody>
          </p:sp>
        </p:grp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7389FD25-AE8A-4C32-878D-7E2F12E1F02D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48" name="フローチャート : 端子 184">
              <a:extLst>
                <a:ext uri="{FF2B5EF4-FFF2-40B4-BE49-F238E27FC236}">
                  <a16:creationId xmlns:a16="http://schemas.microsoft.com/office/drawing/2014/main" id="{2BBB3B0F-20E0-4FCB-BF8F-3C395AAC1DD6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9" name="角丸四角形 67">
              <a:extLst>
                <a:ext uri="{FF2B5EF4-FFF2-40B4-BE49-F238E27FC236}">
                  <a16:creationId xmlns:a16="http://schemas.microsoft.com/office/drawing/2014/main" id="{71965858-189D-4C6A-8976-26862C1A2040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BBF1E86A-6A37-43C3-B52D-E16CDA639F6B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>
                <a:latin typeface="+mn-ea"/>
              </a:endParaRPr>
            </a:p>
          </p:txBody>
        </p:sp>
        <p:sp>
          <p:nvSpPr>
            <p:cNvPr id="51" name="フローチャート : 端子 184">
              <a:extLst>
                <a:ext uri="{FF2B5EF4-FFF2-40B4-BE49-F238E27FC236}">
                  <a16:creationId xmlns:a16="http://schemas.microsoft.com/office/drawing/2014/main" id="{22896724-C08B-4384-9833-A5CC328A7F00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2" name="角丸四角形 67">
              <a:extLst>
                <a:ext uri="{FF2B5EF4-FFF2-40B4-BE49-F238E27FC236}">
                  <a16:creationId xmlns:a16="http://schemas.microsoft.com/office/drawing/2014/main" id="{F91A6ADB-5CE2-45A6-ABDF-CC1A635E0092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sp>
        <p:nvSpPr>
          <p:cNvPr id="56" name="角丸四角形 137">
            <a:extLst>
              <a:ext uri="{FF2B5EF4-FFF2-40B4-BE49-F238E27FC236}">
                <a16:creationId xmlns:a16="http://schemas.microsoft.com/office/drawing/2014/main" id="{E49C259A-B933-466C-A5B8-E1C80EA654DC}"/>
              </a:ext>
            </a:extLst>
          </p:cNvPr>
          <p:cNvSpPr/>
          <p:nvPr/>
        </p:nvSpPr>
        <p:spPr>
          <a:xfrm>
            <a:off x="3282206" y="4537937"/>
            <a:ext cx="2628000" cy="216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1000">
                <a:latin typeface="+mj-ea"/>
                <a:ea typeface="+mj-ea"/>
              </a:rPr>
              <a:t>Msub404</a:t>
            </a:r>
            <a:r>
              <a:rPr kumimoji="1" lang="ja-JP" altLang="en-US" sz="1000">
                <a:latin typeface="+mj-ea"/>
                <a:ea typeface="+mj-ea"/>
              </a:rPr>
              <a:t>　３次元ＣＡＤ</a:t>
            </a:r>
            <a:r>
              <a:rPr lang="ja-JP" altLang="en-US" sz="1000">
                <a:solidFill>
                  <a:schemeClr val="tx1"/>
                </a:solidFill>
                <a:latin typeface="+mj-ea"/>
              </a:rPr>
              <a:t>サブ</a:t>
            </a:r>
            <a:r>
              <a:rPr kumimoji="1" lang="ja-JP" altLang="en-US" sz="1000">
                <a:latin typeface="+mj-ea"/>
                <a:ea typeface="+mj-ea"/>
              </a:rPr>
              <a:t>１</a:t>
            </a:r>
          </a:p>
        </p:txBody>
      </p:sp>
      <p:sp>
        <p:nvSpPr>
          <p:cNvPr id="57" name="角丸四角形 138">
            <a:extLst>
              <a:ext uri="{FF2B5EF4-FFF2-40B4-BE49-F238E27FC236}">
                <a16:creationId xmlns:a16="http://schemas.microsoft.com/office/drawing/2014/main" id="{FD91C334-D09D-41E5-B4D1-F2A652096F10}"/>
              </a:ext>
            </a:extLst>
          </p:cNvPr>
          <p:cNvSpPr/>
          <p:nvPr/>
        </p:nvSpPr>
        <p:spPr>
          <a:xfrm>
            <a:off x="3285070" y="4843631"/>
            <a:ext cx="2628000" cy="216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1000">
                <a:latin typeface="+mj-ea"/>
                <a:ea typeface="+mj-ea"/>
              </a:rPr>
              <a:t>Msub405</a:t>
            </a:r>
            <a:r>
              <a:rPr kumimoji="1" lang="ja-JP" altLang="en-US" sz="1000">
                <a:latin typeface="+mj-ea"/>
                <a:ea typeface="+mj-ea"/>
              </a:rPr>
              <a:t>　３次元</a:t>
            </a:r>
            <a:r>
              <a:rPr lang="ja-JP" altLang="en-US" sz="1000">
                <a:latin typeface="+mj-ea"/>
              </a:rPr>
              <a:t>ＣＡＤサブ</a:t>
            </a:r>
            <a:r>
              <a:rPr kumimoji="1" lang="ja-JP" altLang="en-US" sz="1000">
                <a:latin typeface="+mj-ea"/>
                <a:ea typeface="+mj-ea"/>
              </a:rPr>
              <a:t>２</a:t>
            </a:r>
          </a:p>
        </p:txBody>
      </p:sp>
      <p:sp>
        <p:nvSpPr>
          <p:cNvPr id="58" name="角丸四角形 139">
            <a:extLst>
              <a:ext uri="{FF2B5EF4-FFF2-40B4-BE49-F238E27FC236}">
                <a16:creationId xmlns:a16="http://schemas.microsoft.com/office/drawing/2014/main" id="{67F41702-CD6C-47DC-9FA8-1BE281FB3EDC}"/>
              </a:ext>
            </a:extLst>
          </p:cNvPr>
          <p:cNvSpPr/>
          <p:nvPr/>
        </p:nvSpPr>
        <p:spPr>
          <a:xfrm>
            <a:off x="3283465" y="5768972"/>
            <a:ext cx="2628000" cy="216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000">
                <a:solidFill>
                  <a:schemeClr val="tx1"/>
                </a:solidFill>
                <a:latin typeface="+mj-ea"/>
                <a:ea typeface="+mj-ea"/>
              </a:rPr>
              <a:t>Msub416</a:t>
            </a:r>
            <a:r>
              <a:rPr lang="ja-JP" altLang="en-US" sz="1000">
                <a:solidFill>
                  <a:schemeClr val="tx1"/>
                </a:solidFill>
                <a:latin typeface="+mj-ea"/>
                <a:ea typeface="+mj-ea"/>
              </a:rPr>
              <a:t>　ＲＰ試作サブ</a:t>
            </a:r>
            <a:endParaRPr lang="en-US" altLang="ja-JP" sz="10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9" name="角丸四角形 140">
            <a:extLst>
              <a:ext uri="{FF2B5EF4-FFF2-40B4-BE49-F238E27FC236}">
                <a16:creationId xmlns:a16="http://schemas.microsoft.com/office/drawing/2014/main" id="{F973B868-F7DC-4609-AA33-017405316E49}"/>
              </a:ext>
            </a:extLst>
          </p:cNvPr>
          <p:cNvSpPr/>
          <p:nvPr/>
        </p:nvSpPr>
        <p:spPr>
          <a:xfrm>
            <a:off x="466022" y="4843097"/>
            <a:ext cx="2628000" cy="216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000">
                <a:solidFill>
                  <a:schemeClr val="tx1"/>
                </a:solidFill>
                <a:latin typeface="+mj-ea"/>
                <a:ea typeface="+mj-ea"/>
              </a:rPr>
              <a:t>Msub132  </a:t>
            </a:r>
            <a:r>
              <a:rPr lang="ja-JP" altLang="en-US" sz="1000">
                <a:solidFill>
                  <a:schemeClr val="tx1"/>
                </a:solidFill>
                <a:latin typeface="+mj-ea"/>
                <a:ea typeface="+mj-ea"/>
              </a:rPr>
              <a:t>切削基本サブ</a:t>
            </a:r>
            <a:endParaRPr lang="en-US" altLang="ja-JP" sz="10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0" name="角丸四角形 141">
            <a:extLst>
              <a:ext uri="{FF2B5EF4-FFF2-40B4-BE49-F238E27FC236}">
                <a16:creationId xmlns:a16="http://schemas.microsoft.com/office/drawing/2014/main" id="{109D300D-CC1F-4892-BC4A-DD518028ACE2}"/>
              </a:ext>
            </a:extLst>
          </p:cNvPr>
          <p:cNvSpPr/>
          <p:nvPr/>
        </p:nvSpPr>
        <p:spPr>
          <a:xfrm>
            <a:off x="3282206" y="6082355"/>
            <a:ext cx="2628000" cy="216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000">
                <a:solidFill>
                  <a:schemeClr val="tx1"/>
                </a:solidFill>
                <a:latin typeface="+mj-ea"/>
                <a:ea typeface="+mj-ea"/>
              </a:rPr>
              <a:t>Msub419</a:t>
            </a:r>
            <a:r>
              <a:rPr lang="ja-JP" altLang="en-US" sz="1000">
                <a:solidFill>
                  <a:schemeClr val="tx1"/>
                </a:solidFill>
                <a:latin typeface="+mj-ea"/>
                <a:ea typeface="+mj-ea"/>
              </a:rPr>
              <a:t>  ３Ｄプリンタサブ</a:t>
            </a:r>
            <a:endParaRPr lang="en-US" altLang="ja-JP" sz="10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6" name="角丸四角形 142">
            <a:extLst>
              <a:ext uri="{FF2B5EF4-FFF2-40B4-BE49-F238E27FC236}">
                <a16:creationId xmlns:a16="http://schemas.microsoft.com/office/drawing/2014/main" id="{834CFC46-B001-4210-98B8-807B7F2AA49B}"/>
              </a:ext>
            </a:extLst>
          </p:cNvPr>
          <p:cNvSpPr/>
          <p:nvPr/>
        </p:nvSpPr>
        <p:spPr>
          <a:xfrm>
            <a:off x="6090299" y="5176797"/>
            <a:ext cx="2628000" cy="216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000">
                <a:solidFill>
                  <a:schemeClr val="tx1"/>
                </a:solidFill>
                <a:latin typeface="+mj-ea"/>
                <a:ea typeface="+mj-ea"/>
              </a:rPr>
              <a:t>Ssub611</a:t>
            </a:r>
            <a:r>
              <a:rPr lang="ja-JP" altLang="en-US" sz="1000">
                <a:solidFill>
                  <a:schemeClr val="tx1"/>
                </a:solidFill>
                <a:latin typeface="+mj-ea"/>
                <a:ea typeface="+mj-ea"/>
              </a:rPr>
              <a:t>　 製造業の経理実務２</a:t>
            </a:r>
            <a:endParaRPr lang="en-US" altLang="ja-JP" sz="10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7" name="角丸四角形 143">
            <a:extLst>
              <a:ext uri="{FF2B5EF4-FFF2-40B4-BE49-F238E27FC236}">
                <a16:creationId xmlns:a16="http://schemas.microsoft.com/office/drawing/2014/main" id="{A9B9A32F-BB0A-4B2B-89AA-E31E177DCECD}"/>
              </a:ext>
            </a:extLst>
          </p:cNvPr>
          <p:cNvSpPr/>
          <p:nvPr/>
        </p:nvSpPr>
        <p:spPr>
          <a:xfrm>
            <a:off x="6090299" y="4535408"/>
            <a:ext cx="2628000" cy="216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000">
                <a:solidFill>
                  <a:schemeClr val="tx1"/>
                </a:solidFill>
                <a:latin typeface="+mj-ea"/>
                <a:ea typeface="+mj-ea"/>
              </a:rPr>
              <a:t>Msub812</a:t>
            </a:r>
            <a:r>
              <a:rPr lang="ja-JP" altLang="en-US" sz="1000">
                <a:solidFill>
                  <a:schemeClr val="tx1"/>
                </a:solidFill>
                <a:latin typeface="+mj-ea"/>
                <a:ea typeface="+mj-ea"/>
              </a:rPr>
              <a:t>　製造業の品質管理サブ</a:t>
            </a:r>
          </a:p>
        </p:txBody>
      </p:sp>
      <p:sp>
        <p:nvSpPr>
          <p:cNvPr id="68" name="角丸四角形 144">
            <a:extLst>
              <a:ext uri="{FF2B5EF4-FFF2-40B4-BE49-F238E27FC236}">
                <a16:creationId xmlns:a16="http://schemas.microsoft.com/office/drawing/2014/main" id="{D7E48A56-5DF6-47C4-8592-86EBBE94CC96}"/>
              </a:ext>
            </a:extLst>
          </p:cNvPr>
          <p:cNvSpPr/>
          <p:nvPr/>
        </p:nvSpPr>
        <p:spPr>
          <a:xfrm>
            <a:off x="6090299" y="4854272"/>
            <a:ext cx="2628000" cy="216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000">
                <a:solidFill>
                  <a:schemeClr val="tx1"/>
                </a:solidFill>
                <a:latin typeface="+mj-ea"/>
                <a:ea typeface="+mj-ea"/>
              </a:rPr>
              <a:t>Msub813</a:t>
            </a:r>
            <a:r>
              <a:rPr lang="ja-JP" altLang="en-US" sz="1000">
                <a:solidFill>
                  <a:schemeClr val="tx1"/>
                </a:solidFill>
                <a:latin typeface="+mj-ea"/>
                <a:ea typeface="+mj-ea"/>
              </a:rPr>
              <a:t>　製造業の生産管理サブ </a:t>
            </a:r>
          </a:p>
        </p:txBody>
      </p:sp>
      <p:sp>
        <p:nvSpPr>
          <p:cNvPr id="74" name="角丸四角形 145">
            <a:extLst>
              <a:ext uri="{FF2B5EF4-FFF2-40B4-BE49-F238E27FC236}">
                <a16:creationId xmlns:a16="http://schemas.microsoft.com/office/drawing/2014/main" id="{FC1F80D6-EAC8-4781-91D6-EBF975BE28E6}"/>
              </a:ext>
            </a:extLst>
          </p:cNvPr>
          <p:cNvSpPr/>
          <p:nvPr/>
        </p:nvSpPr>
        <p:spPr>
          <a:xfrm>
            <a:off x="3281270" y="5154906"/>
            <a:ext cx="2628000" cy="216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1000">
                <a:solidFill>
                  <a:schemeClr val="tx1"/>
                </a:solidFill>
                <a:latin typeface="+mj-ea"/>
                <a:ea typeface="+mj-ea"/>
              </a:rPr>
              <a:t>Msub408</a:t>
            </a:r>
            <a:r>
              <a:rPr kumimoji="1" lang="ja-JP" altLang="en-US" sz="1000">
                <a:solidFill>
                  <a:schemeClr val="tx1"/>
                </a:solidFill>
                <a:latin typeface="+mj-ea"/>
                <a:ea typeface="+mj-ea"/>
              </a:rPr>
              <a:t>　ＣＡＭサブ</a:t>
            </a:r>
          </a:p>
        </p:txBody>
      </p:sp>
      <p:sp>
        <p:nvSpPr>
          <p:cNvPr id="75" name="角丸四角形 146">
            <a:extLst>
              <a:ext uri="{FF2B5EF4-FFF2-40B4-BE49-F238E27FC236}">
                <a16:creationId xmlns:a16="http://schemas.microsoft.com/office/drawing/2014/main" id="{2B425B4C-6BF3-4A03-BD98-1D83891900A7}"/>
              </a:ext>
            </a:extLst>
          </p:cNvPr>
          <p:cNvSpPr/>
          <p:nvPr/>
        </p:nvSpPr>
        <p:spPr>
          <a:xfrm>
            <a:off x="465434" y="4536172"/>
            <a:ext cx="2628000" cy="216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000">
                <a:solidFill>
                  <a:schemeClr val="tx1"/>
                </a:solidFill>
                <a:latin typeface="+mj-ea"/>
                <a:ea typeface="+mj-ea"/>
              </a:rPr>
              <a:t>Msub104</a:t>
            </a:r>
            <a:r>
              <a:rPr lang="ja-JP" altLang="en-US" sz="1000">
                <a:solidFill>
                  <a:schemeClr val="tx1"/>
                </a:solidFill>
                <a:latin typeface="+mj-ea"/>
                <a:ea typeface="+mj-ea"/>
              </a:rPr>
              <a:t>　ＮＣワイヤ放電加工サブ　</a:t>
            </a:r>
            <a:endParaRPr kumimoji="1" lang="ja-JP" altLang="en-US" sz="10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6" name="角丸四角形 147">
            <a:extLst>
              <a:ext uri="{FF2B5EF4-FFF2-40B4-BE49-F238E27FC236}">
                <a16:creationId xmlns:a16="http://schemas.microsoft.com/office/drawing/2014/main" id="{9DAE8F82-6592-4474-9391-4C8DA5DC2463}"/>
              </a:ext>
            </a:extLst>
          </p:cNvPr>
          <p:cNvSpPr/>
          <p:nvPr/>
        </p:nvSpPr>
        <p:spPr>
          <a:xfrm>
            <a:off x="464698" y="5465406"/>
            <a:ext cx="2628000" cy="216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000">
                <a:solidFill>
                  <a:schemeClr val="tx1"/>
                </a:solidFill>
                <a:latin typeface="+mj-ea"/>
                <a:ea typeface="+mj-ea"/>
              </a:rPr>
              <a:t>Msub134</a:t>
            </a:r>
            <a:r>
              <a:rPr lang="ja-JP" altLang="en-US" sz="1000">
                <a:solidFill>
                  <a:schemeClr val="tx1"/>
                </a:solidFill>
                <a:latin typeface="+mj-ea"/>
                <a:ea typeface="+mj-ea"/>
              </a:rPr>
              <a:t>　マシニングセンタ応用サブ</a:t>
            </a:r>
          </a:p>
        </p:txBody>
      </p:sp>
      <p:sp>
        <p:nvSpPr>
          <p:cNvPr id="77" name="角丸四角形 148">
            <a:extLst>
              <a:ext uri="{FF2B5EF4-FFF2-40B4-BE49-F238E27FC236}">
                <a16:creationId xmlns:a16="http://schemas.microsoft.com/office/drawing/2014/main" id="{7BC01E43-9A3B-4234-A0C7-BD5621A227C8}"/>
              </a:ext>
            </a:extLst>
          </p:cNvPr>
          <p:cNvSpPr/>
          <p:nvPr/>
        </p:nvSpPr>
        <p:spPr>
          <a:xfrm>
            <a:off x="465434" y="5153318"/>
            <a:ext cx="2628000" cy="216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000">
                <a:solidFill>
                  <a:schemeClr val="tx1"/>
                </a:solidFill>
                <a:latin typeface="+mj-ea"/>
                <a:ea typeface="+mj-ea"/>
              </a:rPr>
              <a:t>Msub133</a:t>
            </a:r>
            <a:r>
              <a:rPr lang="ja-JP" altLang="en-US" sz="1000">
                <a:solidFill>
                  <a:schemeClr val="tx1"/>
                </a:solidFill>
                <a:latin typeface="+mj-ea"/>
                <a:ea typeface="+mj-ea"/>
              </a:rPr>
              <a:t>　ＮＣ旋盤応用サブ</a:t>
            </a:r>
          </a:p>
        </p:txBody>
      </p:sp>
      <p:sp>
        <p:nvSpPr>
          <p:cNvPr id="87" name="角丸四角形 142">
            <a:extLst>
              <a:ext uri="{FF2B5EF4-FFF2-40B4-BE49-F238E27FC236}">
                <a16:creationId xmlns:a16="http://schemas.microsoft.com/office/drawing/2014/main" id="{0259115B-3F9E-456A-B406-EC537DCECA2E}"/>
              </a:ext>
            </a:extLst>
          </p:cNvPr>
          <p:cNvSpPr/>
          <p:nvPr/>
        </p:nvSpPr>
        <p:spPr>
          <a:xfrm>
            <a:off x="6090299" y="5483842"/>
            <a:ext cx="2628000" cy="192653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000">
                <a:solidFill>
                  <a:schemeClr val="tx1"/>
                </a:solidFill>
                <a:latin typeface="+mj-ea"/>
                <a:ea typeface="+mj-ea"/>
              </a:rPr>
              <a:t>Ssub206</a:t>
            </a:r>
            <a:r>
              <a:rPr lang="ja-JP" altLang="en-US" sz="1000">
                <a:solidFill>
                  <a:schemeClr val="tx1"/>
                </a:solidFill>
                <a:latin typeface="+mj-ea"/>
                <a:ea typeface="+mj-ea"/>
              </a:rPr>
              <a:t>　 労務管理サブ</a:t>
            </a:r>
            <a:endParaRPr lang="en-US" altLang="ja-JP" sz="10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8" name="角丸四角形 142">
            <a:extLst>
              <a:ext uri="{FF2B5EF4-FFF2-40B4-BE49-F238E27FC236}">
                <a16:creationId xmlns:a16="http://schemas.microsoft.com/office/drawing/2014/main" id="{A192B901-B556-41BB-9FB4-FCD785A1268F}"/>
              </a:ext>
            </a:extLst>
          </p:cNvPr>
          <p:cNvSpPr/>
          <p:nvPr/>
        </p:nvSpPr>
        <p:spPr>
          <a:xfrm>
            <a:off x="6090299" y="6071613"/>
            <a:ext cx="2628000" cy="216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000">
                <a:solidFill>
                  <a:schemeClr val="tx1"/>
                </a:solidFill>
                <a:latin typeface="+mj-ea"/>
                <a:ea typeface="+mj-ea"/>
              </a:rPr>
              <a:t>Msub703</a:t>
            </a:r>
            <a:r>
              <a:rPr lang="ja-JP" altLang="en-US" sz="1000">
                <a:solidFill>
                  <a:schemeClr val="tx1"/>
                </a:solidFill>
                <a:latin typeface="+mj-ea"/>
                <a:ea typeface="+mj-ea"/>
              </a:rPr>
              <a:t>　構造物運搬サブ３（フォークリフト）</a:t>
            </a:r>
            <a:endParaRPr lang="en-US" altLang="ja-JP" sz="10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5" name="角丸四角形 74">
            <a:extLst>
              <a:ext uri="{FF2B5EF4-FFF2-40B4-BE49-F238E27FC236}">
                <a16:creationId xmlns:a16="http://schemas.microsoft.com/office/drawing/2014/main" id="{DFE76E1E-BA8B-4F67-9098-8A954A863925}"/>
              </a:ext>
            </a:extLst>
          </p:cNvPr>
          <p:cNvSpPr/>
          <p:nvPr/>
        </p:nvSpPr>
        <p:spPr>
          <a:xfrm>
            <a:off x="3285070" y="6389388"/>
            <a:ext cx="2628000" cy="216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1000">
                <a:latin typeface="+mn-ea"/>
              </a:rPr>
              <a:t> Msub814</a:t>
            </a:r>
            <a:r>
              <a:rPr lang="ja-JP" altLang="en-US" sz="1000">
                <a:latin typeface="+mn-ea"/>
              </a:rPr>
              <a:t>　品質管理（</a:t>
            </a:r>
            <a:r>
              <a:rPr lang="en-US" altLang="ja-JP" sz="1000">
                <a:latin typeface="+mn-ea"/>
              </a:rPr>
              <a:t>IoT</a:t>
            </a:r>
            <a:r>
              <a:rPr lang="ja-JP" altLang="en-US" sz="1000">
                <a:latin typeface="+mn-ea"/>
              </a:rPr>
              <a:t>）サブ</a:t>
            </a:r>
            <a:endParaRPr lang="en-US" altLang="ja-JP" sz="1000" spc="-150">
              <a:latin typeface="+mn-ea"/>
            </a:endParaRPr>
          </a:p>
        </p:txBody>
      </p:sp>
      <p:sp>
        <p:nvSpPr>
          <p:cNvPr id="103" name="角丸四角形 141">
            <a:extLst>
              <a:ext uri="{FF2B5EF4-FFF2-40B4-BE49-F238E27FC236}">
                <a16:creationId xmlns:a16="http://schemas.microsoft.com/office/drawing/2014/main" id="{109D300D-CC1F-4892-BC4A-DD518028ACE2}"/>
              </a:ext>
            </a:extLst>
          </p:cNvPr>
          <p:cNvSpPr/>
          <p:nvPr/>
        </p:nvSpPr>
        <p:spPr>
          <a:xfrm>
            <a:off x="6096211" y="5749088"/>
            <a:ext cx="2628000" cy="216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000">
                <a:solidFill>
                  <a:schemeClr val="tx1"/>
                </a:solidFill>
                <a:latin typeface="+mj-ea"/>
                <a:ea typeface="+mj-ea"/>
              </a:rPr>
              <a:t>Msub815</a:t>
            </a:r>
            <a:r>
              <a:rPr lang="ja-JP" altLang="en-US" sz="1000">
                <a:solidFill>
                  <a:schemeClr val="tx1"/>
                </a:solidFill>
                <a:latin typeface="+mj-ea"/>
                <a:ea typeface="+mj-ea"/>
              </a:rPr>
              <a:t>  測定・検査作業の標準化</a:t>
            </a:r>
            <a:endParaRPr lang="en-US" altLang="ja-JP" sz="10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11" name="角丸四角形 141">
            <a:extLst>
              <a:ext uri="{FF2B5EF4-FFF2-40B4-BE49-F238E27FC236}">
                <a16:creationId xmlns:a16="http://schemas.microsoft.com/office/drawing/2014/main" id="{FEBECDC8-B56F-4692-A355-63848F8B8E23}"/>
              </a:ext>
            </a:extLst>
          </p:cNvPr>
          <p:cNvSpPr/>
          <p:nvPr/>
        </p:nvSpPr>
        <p:spPr>
          <a:xfrm>
            <a:off x="464202" y="5778823"/>
            <a:ext cx="2628000" cy="216000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000">
                <a:solidFill>
                  <a:schemeClr val="tx1"/>
                </a:solidFill>
                <a:latin typeface="+mj-ea"/>
                <a:ea typeface="+mj-ea"/>
              </a:rPr>
              <a:t>Msub107</a:t>
            </a:r>
            <a:r>
              <a:rPr lang="ja-JP" altLang="en-US" sz="1000">
                <a:solidFill>
                  <a:schemeClr val="tx1"/>
                </a:solidFill>
                <a:latin typeface="+mj-ea"/>
                <a:ea typeface="+mj-ea"/>
              </a:rPr>
              <a:t>　汎用機械加工サブ</a:t>
            </a:r>
            <a:endParaRPr lang="en-US" altLang="ja-JP" sz="10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6" name="角丸四角形 164">
            <a:extLst>
              <a:ext uri="{FF2B5EF4-FFF2-40B4-BE49-F238E27FC236}">
                <a16:creationId xmlns:a16="http://schemas.microsoft.com/office/drawing/2014/main" id="{5370EE95-2BA5-435C-A692-776472585F7E}"/>
              </a:ext>
            </a:extLst>
          </p:cNvPr>
          <p:cNvSpPr/>
          <p:nvPr/>
        </p:nvSpPr>
        <p:spPr>
          <a:xfrm>
            <a:off x="3282206" y="5461939"/>
            <a:ext cx="2628000" cy="216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1000">
                <a:solidFill>
                  <a:schemeClr val="tx1"/>
                </a:solidFill>
                <a:latin typeface="+mj-ea"/>
                <a:ea typeface="+mj-ea"/>
              </a:rPr>
              <a:t>Msub409</a:t>
            </a:r>
            <a:r>
              <a:rPr kumimoji="1" lang="ja-JP" altLang="en-US" sz="1000">
                <a:solidFill>
                  <a:schemeClr val="tx1"/>
                </a:solidFill>
                <a:latin typeface="+mj-ea"/>
                <a:ea typeface="+mj-ea"/>
              </a:rPr>
              <a:t>　ＩＴ基本サブ</a:t>
            </a:r>
          </a:p>
        </p:txBody>
      </p:sp>
      <p:sp>
        <p:nvSpPr>
          <p:cNvPr id="115" name="角丸四角形 141">
            <a:extLst>
              <a:ext uri="{FF2B5EF4-FFF2-40B4-BE49-F238E27FC236}">
                <a16:creationId xmlns:a16="http://schemas.microsoft.com/office/drawing/2014/main" id="{E3DF6C59-3652-46FE-A9AC-6A656A1E32C3}"/>
              </a:ext>
            </a:extLst>
          </p:cNvPr>
          <p:cNvSpPr/>
          <p:nvPr/>
        </p:nvSpPr>
        <p:spPr>
          <a:xfrm>
            <a:off x="464202" y="6074319"/>
            <a:ext cx="2628000" cy="216000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000">
                <a:solidFill>
                  <a:schemeClr val="tx1"/>
                </a:solidFill>
                <a:latin typeface="+mj-ea"/>
                <a:ea typeface="+mj-ea"/>
              </a:rPr>
              <a:t>Msub131</a:t>
            </a:r>
            <a:r>
              <a:rPr lang="ja-JP" altLang="en-US" sz="1000">
                <a:solidFill>
                  <a:schemeClr val="tx1"/>
                </a:solidFill>
                <a:latin typeface="+mj-ea"/>
                <a:ea typeface="+mj-ea"/>
              </a:rPr>
              <a:t>　切削加工サブ</a:t>
            </a:r>
            <a:endParaRPr lang="en-US" altLang="ja-JP" sz="10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16" name="角丸四角形 141">
            <a:extLst>
              <a:ext uri="{FF2B5EF4-FFF2-40B4-BE49-F238E27FC236}">
                <a16:creationId xmlns:a16="http://schemas.microsoft.com/office/drawing/2014/main" id="{D2899B28-0CA2-44C6-8236-567FF1491B72}"/>
              </a:ext>
            </a:extLst>
          </p:cNvPr>
          <p:cNvSpPr/>
          <p:nvPr/>
        </p:nvSpPr>
        <p:spPr>
          <a:xfrm>
            <a:off x="464202" y="6389388"/>
            <a:ext cx="2628000" cy="216000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1000">
                <a:solidFill>
                  <a:schemeClr val="tx1"/>
                </a:solidFill>
                <a:latin typeface="+mj-ea"/>
                <a:ea typeface="+mj-ea"/>
              </a:rPr>
              <a:t>Msub140</a:t>
            </a:r>
            <a:r>
              <a:rPr lang="ja-JP" altLang="en-US" sz="1000">
                <a:solidFill>
                  <a:schemeClr val="tx1"/>
                </a:solidFill>
                <a:latin typeface="+mj-ea"/>
                <a:ea typeface="+mj-ea"/>
              </a:rPr>
              <a:t>　切削条件最適化</a:t>
            </a:r>
            <a:endParaRPr lang="en-US" altLang="ja-JP" sz="100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1" name="右矢印 70">
            <a:extLst>
              <a:ext uri="{FF2B5EF4-FFF2-40B4-BE49-F238E27FC236}">
                <a16:creationId xmlns:a16="http://schemas.microsoft.com/office/drawing/2014/main" id="{3AE945BB-88EA-42A7-8355-D0246FE6323F}"/>
              </a:ext>
            </a:extLst>
          </p:cNvPr>
          <p:cNvSpPr/>
          <p:nvPr/>
        </p:nvSpPr>
        <p:spPr>
          <a:xfrm>
            <a:off x="2825567" y="2763882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102" name="右矢印 71">
            <a:extLst>
              <a:ext uri="{FF2B5EF4-FFF2-40B4-BE49-F238E27FC236}">
                <a16:creationId xmlns:a16="http://schemas.microsoft.com/office/drawing/2014/main" id="{06EA821B-AE4B-4332-9405-D92CC969F843}"/>
              </a:ext>
            </a:extLst>
          </p:cNvPr>
          <p:cNvSpPr/>
          <p:nvPr/>
        </p:nvSpPr>
        <p:spPr>
          <a:xfrm flipH="1">
            <a:off x="2783375" y="3062286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>
                <a:solidFill>
                  <a:prstClr val="white"/>
                </a:solidFill>
              </a:rPr>
              <a:t>訓練パターン</a:t>
            </a:r>
          </a:p>
        </p:txBody>
      </p:sp>
      <p:grpSp>
        <p:nvGrpSpPr>
          <p:cNvPr id="104" name="グループ化 103"/>
          <p:cNvGrpSpPr/>
          <p:nvPr/>
        </p:nvGrpSpPr>
        <p:grpSpPr>
          <a:xfrm>
            <a:off x="287524" y="4199660"/>
            <a:ext cx="8568952" cy="180000"/>
            <a:chOff x="243207" y="4507904"/>
            <a:chExt cx="8568952" cy="180000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D1CD0542-B741-4161-9A93-AC20F560B4AD}"/>
                </a:ext>
              </a:extLst>
            </p:cNvPr>
            <p:cNvGrpSpPr/>
            <p:nvPr/>
          </p:nvGrpSpPr>
          <p:grpSpPr>
            <a:xfrm>
              <a:off x="243207" y="4507904"/>
              <a:ext cx="2088009" cy="180000"/>
              <a:chOff x="622843" y="4633551"/>
              <a:chExt cx="2088009" cy="180000"/>
            </a:xfrm>
          </p:grpSpPr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AC8A2260-A34E-42FF-92EA-029192B547E3}"/>
                  </a:ext>
                </a:extLst>
              </p:cNvPr>
              <p:cNvSpPr/>
              <p:nvPr/>
            </p:nvSpPr>
            <p:spPr>
              <a:xfrm>
                <a:off x="694852" y="4633551"/>
                <a:ext cx="2016000" cy="180000"/>
              </a:xfrm>
              <a:prstGeom prst="rect">
                <a:avLst/>
              </a:prstGeom>
              <a:solidFill>
                <a:srgbClr val="0070C0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lIns="36000" rIns="0" rtlCol="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</a:pPr>
                <a:endParaRPr kumimoji="1" lang="ja-JP" altLang="en-US" sz="800">
                  <a:latin typeface="+mn-ea"/>
                </a:endParaRPr>
              </a:p>
            </p:txBody>
          </p:sp>
          <p:sp>
            <p:nvSpPr>
              <p:cNvPr id="123" name="フローチャート : 端子 184">
                <a:extLst>
                  <a:ext uri="{FF2B5EF4-FFF2-40B4-BE49-F238E27FC236}">
                    <a16:creationId xmlns:a16="http://schemas.microsoft.com/office/drawing/2014/main" id="{A51CC5DC-67A7-4E06-95D6-387D8A4324A8}"/>
                  </a:ext>
                </a:extLst>
              </p:cNvPr>
              <p:cNvSpPr/>
              <p:nvPr/>
            </p:nvSpPr>
            <p:spPr>
              <a:xfrm>
                <a:off x="622843" y="4672202"/>
                <a:ext cx="1296000" cy="112483"/>
              </a:xfrm>
              <a:prstGeom prst="flowChartTerminator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800" spc="-100">
                    <a:solidFill>
                      <a:prstClr val="white"/>
                    </a:solidFill>
                  </a:rPr>
                  <a:t>推奨サブシステム一覧</a:t>
                </a:r>
              </a:p>
            </p:txBody>
          </p:sp>
          <p:sp>
            <p:nvSpPr>
              <p:cNvPr id="124" name="角丸四角形 67">
                <a:extLst>
                  <a:ext uri="{FF2B5EF4-FFF2-40B4-BE49-F238E27FC236}">
                    <a16:creationId xmlns:a16="http://schemas.microsoft.com/office/drawing/2014/main" id="{2A421EF3-A5B7-4493-932E-48E9E9A29766}"/>
                  </a:ext>
                </a:extLst>
              </p:cNvPr>
              <p:cNvSpPr/>
              <p:nvPr/>
            </p:nvSpPr>
            <p:spPr>
              <a:xfrm>
                <a:off x="1846981" y="4683956"/>
                <a:ext cx="720079" cy="8167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700" spc="-100">
                    <a:solidFill>
                      <a:prstClr val="white"/>
                    </a:solidFill>
                    <a:latin typeface="ＭＳ Ｐゴシック"/>
                  </a:rPr>
                  <a:t>第３、６システム</a:t>
                </a:r>
              </a:p>
            </p:txBody>
          </p:sp>
        </p:grpSp>
        <p:cxnSp>
          <p:nvCxnSpPr>
            <p:cNvPr id="109" name="直線コネクタ 108"/>
            <p:cNvCxnSpPr/>
            <p:nvPr/>
          </p:nvCxnSpPr>
          <p:spPr>
            <a:xfrm>
              <a:off x="315215" y="4507904"/>
              <a:ext cx="8496944" cy="0"/>
            </a:xfrm>
            <a:prstGeom prst="line">
              <a:avLst/>
            </a:prstGeom>
            <a:ln w="539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テキスト ボックス 88"/>
          <p:cNvSpPr txBox="1"/>
          <p:nvPr/>
        </p:nvSpPr>
        <p:spPr>
          <a:xfrm>
            <a:off x="2378130" y="4221088"/>
            <a:ext cx="386035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solidFill>
                  <a:srgbClr val="FF0000"/>
                </a:solidFill>
              </a:rPr>
              <a:t>※ </a:t>
            </a:r>
            <a:r>
              <a:rPr kumimoji="1" lang="ja-JP" altLang="en-US" sz="1050">
                <a:solidFill>
                  <a:srgbClr val="FF0000"/>
                </a:solidFill>
              </a:rPr>
              <a:t>各仕上がり像により推奨サブシステムの選択肢は異なります。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433235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171683755"/>
              </p:ext>
            </p:extLst>
          </p:nvPr>
        </p:nvGraphicFramePr>
        <p:xfrm>
          <a:off x="611560" y="836712"/>
          <a:ext cx="8064896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横巻き 7"/>
          <p:cNvSpPr/>
          <p:nvPr/>
        </p:nvSpPr>
        <p:spPr>
          <a:xfrm>
            <a:off x="539552" y="188640"/>
            <a:ext cx="8136904" cy="576064"/>
          </a:xfrm>
          <a:prstGeom prst="horizontalScroll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>
                <a:solidFill>
                  <a:schemeClr val="bg1"/>
                </a:solidFill>
              </a:rPr>
              <a:t>CAD</a:t>
            </a:r>
            <a:r>
              <a:rPr lang="ja-JP" altLang="en-US">
                <a:solidFill>
                  <a:schemeClr val="bg1"/>
                </a:solidFill>
              </a:rPr>
              <a:t>ものづくりサポート科　訓練概要等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377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202FD90907447468BBD0EB34C0615B4" ma:contentTypeVersion="6" ma:contentTypeDescription="新しいドキュメントを作成します。" ma:contentTypeScope="" ma:versionID="3ac13ae7fe2398443f89b5937a520e29">
  <xsd:schema xmlns:xsd="http://www.w3.org/2001/XMLSchema" xmlns:xs="http://www.w3.org/2001/XMLSchema" xmlns:p="http://schemas.microsoft.com/office/2006/metadata/properties" xmlns:ns2="afd85957-671d-496d-addb-3b1046241d1d" xmlns:ns3="1856aa11-5922-404e-864a-3b0b9b485918" targetNamespace="http://schemas.microsoft.com/office/2006/metadata/properties" ma:root="true" ma:fieldsID="018d1068ecffd757d77e8eda5e24a69a" ns2:_="" ns3:_="">
    <xsd:import namespace="afd85957-671d-496d-addb-3b1046241d1d"/>
    <xsd:import namespace="1856aa11-5922-404e-864a-3b0b9b4859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d85957-671d-496d-addb-3b1046241d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56aa11-5922-404e-864a-3b0b9b48591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4FB509-FA8E-4C59-8F33-97F4ACD2F97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116ED37-0742-402B-92BE-87EF78525508}">
  <ds:schemaRefs>
    <ds:schemaRef ds:uri="1856aa11-5922-404e-864a-3b0b9b485918"/>
    <ds:schemaRef ds:uri="afd85957-671d-496d-addb-3b1046241d1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5A5966D-1B48-4F9A-A34D-CD39889E83B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542</Words>
  <Application>Microsoft Office PowerPoint</Application>
  <PresentationFormat>画面に合わせる (4:3)</PresentationFormat>
  <Paragraphs>78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Printed>2021-07-20T05:27:40Z</cp:lastPrinted>
  <dcterms:created xsi:type="dcterms:W3CDTF">2008-06-12T09:44:09Z</dcterms:created>
  <dcterms:modified xsi:type="dcterms:W3CDTF">2024-08-28T02:55:34Z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0x0101005202FD90907447468BBD0EB34C0615B4</vt:lpwstr>
  </property>
</Properties>
</file>